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21"/>
  </p:notesMasterIdLst>
  <p:handoutMasterIdLst>
    <p:handoutMasterId r:id="rId22"/>
  </p:handoutMasterIdLst>
  <p:sldIdLst>
    <p:sldId id="328" r:id="rId2"/>
    <p:sldId id="331" r:id="rId3"/>
    <p:sldId id="936" r:id="rId4"/>
    <p:sldId id="950" r:id="rId5"/>
    <p:sldId id="952" r:id="rId6"/>
    <p:sldId id="953" r:id="rId7"/>
    <p:sldId id="954" r:id="rId8"/>
    <p:sldId id="939" r:id="rId9"/>
    <p:sldId id="955" r:id="rId10"/>
    <p:sldId id="956" r:id="rId11"/>
    <p:sldId id="957" r:id="rId12"/>
    <p:sldId id="958" r:id="rId13"/>
    <p:sldId id="977" r:id="rId14"/>
    <p:sldId id="978" r:id="rId15"/>
    <p:sldId id="979" r:id="rId16"/>
    <p:sldId id="980" r:id="rId17"/>
    <p:sldId id="981" r:id="rId18"/>
    <p:sldId id="982" r:id="rId19"/>
    <p:sldId id="983" r:id="rId20"/>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guide id="3" orient="horz" pos="162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SU, LT [AAE]" initials="HL[" lastIdx="1" clrIdx="0">
    <p:extLst>
      <p:ext uri="{19B8F6BF-5375-455C-9EA6-DF929625EA0E}">
        <p15:presenceInfo xmlns:p15="http://schemas.microsoft.com/office/powerpoint/2012/main" userId="HSU, LT [AAE]"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BFBF00"/>
    <a:srgbClr val="FF00FF"/>
    <a:srgbClr val="FFFF00"/>
    <a:srgbClr val="FFCCFF"/>
    <a:srgbClr val="33CCFF"/>
    <a:srgbClr val="00FF00"/>
    <a:srgbClr val="CC00CC"/>
    <a:srgbClr val="33CC33"/>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淺色樣式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淺色樣式 2 - 輔色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A111915-BE36-4E01-A7E5-04B1672EAD32}" styleName="淺色樣式 2 - 輔色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928" autoAdjust="0"/>
    <p:restoredTop sz="96349" autoAdjust="0"/>
  </p:normalViewPr>
  <p:slideViewPr>
    <p:cSldViewPr snapToGrid="0">
      <p:cViewPr varScale="1">
        <p:scale>
          <a:sx n="147" d="100"/>
          <a:sy n="147" d="100"/>
        </p:scale>
        <p:origin x="582" y="120"/>
      </p:cViewPr>
      <p:guideLst>
        <p:guide orient="horz" pos="2160"/>
        <p:guide pos="2880"/>
        <p:guide orient="horz" pos="162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101" d="100"/>
          <a:sy n="101" d="100"/>
        </p:scale>
        <p:origin x="-3552" y="-11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9EC228C-D218-495D-A886-42F7DDB9C1A7}" type="datetimeFigureOut">
              <a:rPr lang="en-US" smtClean="0"/>
              <a:t>9/13/2021</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940BF8D-4A40-4C2C-BEC7-DBCA88EC766F}" type="slidenum">
              <a:rPr lang="en-US" smtClean="0"/>
              <a:t>‹#›</a:t>
            </a:fld>
            <a:endParaRPr lang="en-US" dirty="0"/>
          </a:p>
        </p:txBody>
      </p:sp>
    </p:spTree>
    <p:extLst>
      <p:ext uri="{BB962C8B-B14F-4D97-AF65-F5344CB8AC3E}">
        <p14:creationId xmlns:p14="http://schemas.microsoft.com/office/powerpoint/2010/main" val="3291158338"/>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32D1E2F-BBAD-924A-9415-F9ADD5387FA4}" type="datetimeFigureOut">
              <a:rPr lang="en-US" smtClean="0"/>
              <a:t>9/13/2021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93CF019-A9A4-F541-B5AA-44003FB8F095}" type="slidenum">
              <a:rPr lang="en-US" smtClean="0"/>
              <a:t>‹#›</a:t>
            </a:fld>
            <a:endParaRPr lang="en-US" dirty="0"/>
          </a:p>
        </p:txBody>
      </p:sp>
    </p:spTree>
    <p:extLst>
      <p:ext uri="{BB962C8B-B14F-4D97-AF65-F5344CB8AC3E}">
        <p14:creationId xmlns:p14="http://schemas.microsoft.com/office/powerpoint/2010/main" val="364932003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3CF019-A9A4-F541-B5AA-44003FB8F095}" type="slidenum">
              <a:rPr lang="en-US" smtClean="0"/>
              <a:t>1</a:t>
            </a:fld>
            <a:endParaRPr lang="en-US"/>
          </a:p>
        </p:txBody>
      </p:sp>
    </p:spTree>
    <p:extLst>
      <p:ext uri="{BB962C8B-B14F-4D97-AF65-F5344CB8AC3E}">
        <p14:creationId xmlns:p14="http://schemas.microsoft.com/office/powerpoint/2010/main" val="187307337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7" name="Picture 6" descr="ppt template14.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447675" y="1963720"/>
            <a:ext cx="8248650" cy="1413794"/>
          </a:xfrm>
        </p:spPr>
        <p:txBody>
          <a:bodyPr>
            <a:normAutofit/>
          </a:bodyPr>
          <a:lstStyle>
            <a:lvl1pPr algn="ctr">
              <a:defRPr sz="3200">
                <a:solidFill>
                  <a:schemeClr val="tx1"/>
                </a:solidFill>
              </a:defRPr>
            </a:lvl1pPr>
          </a:lstStyle>
          <a:p>
            <a:r>
              <a:rPr lang="en-US" dirty="0"/>
              <a:t>Click to edit Master title style</a:t>
            </a:r>
          </a:p>
        </p:txBody>
      </p:sp>
      <p:pic>
        <p:nvPicPr>
          <p:cNvPr id="10" name="Picture 9"/>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525846" y="4863850"/>
            <a:ext cx="2618154" cy="284042"/>
          </a:xfrm>
          <a:prstGeom prst="rect">
            <a:avLst/>
          </a:prstGeom>
        </p:spPr>
      </p:pic>
      <p:cxnSp>
        <p:nvCxnSpPr>
          <p:cNvPr id="12" name="Straight Connector 11">
            <a:extLst>
              <a:ext uri="{FF2B5EF4-FFF2-40B4-BE49-F238E27FC236}">
                <a16:creationId xmlns:a16="http://schemas.microsoft.com/office/drawing/2014/main" id="{F0F7BA62-4CE2-48E1-AD5A-AD8D65D44F0C}"/>
              </a:ext>
            </a:extLst>
          </p:cNvPr>
          <p:cNvCxnSpPr>
            <a:cxnSpLocks/>
          </p:cNvCxnSpPr>
          <p:nvPr userDrawn="1"/>
        </p:nvCxnSpPr>
        <p:spPr>
          <a:xfrm>
            <a:off x="1377998" y="3220398"/>
            <a:ext cx="6354613"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Trapezoid 10">
            <a:extLst>
              <a:ext uri="{FF2B5EF4-FFF2-40B4-BE49-F238E27FC236}">
                <a16:creationId xmlns:a16="http://schemas.microsoft.com/office/drawing/2014/main" id="{89FBF722-A205-42FE-9DE1-31909D4BA54D}"/>
              </a:ext>
            </a:extLst>
          </p:cNvPr>
          <p:cNvSpPr/>
          <p:nvPr userDrawn="1"/>
        </p:nvSpPr>
        <p:spPr>
          <a:xfrm>
            <a:off x="4641373" y="-1"/>
            <a:ext cx="2093661" cy="321617"/>
          </a:xfrm>
          <a:prstGeom prst="trapezoid">
            <a:avLst>
              <a:gd name="adj" fmla="val 1041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2" descr="aaelogo">
            <a:extLst>
              <a:ext uri="{FF2B5EF4-FFF2-40B4-BE49-F238E27FC236}">
                <a16:creationId xmlns:a16="http://schemas.microsoft.com/office/drawing/2014/main" id="{FA5753F5-0EC6-4704-91A8-EF63FCEFB102}"/>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4953789" y="27394"/>
            <a:ext cx="1904750" cy="43174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C8A149C9-D594-44B8-8210-A5C949DCB9EB}"/>
              </a:ext>
            </a:extLst>
          </p:cNvPr>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6982042" y="50485"/>
            <a:ext cx="2104130" cy="406148"/>
          </a:xfrm>
          <a:prstGeom prst="rect">
            <a:avLst/>
          </a:prstGeom>
        </p:spPr>
      </p:pic>
      <p:sp>
        <p:nvSpPr>
          <p:cNvPr id="13" name="文字版面配置區 12"/>
          <p:cNvSpPr>
            <a:spLocks noGrp="1"/>
          </p:cNvSpPr>
          <p:nvPr>
            <p:ph type="body" sz="quarter" idx="10"/>
          </p:nvPr>
        </p:nvSpPr>
        <p:spPr>
          <a:xfrm>
            <a:off x="447675" y="3342667"/>
            <a:ext cx="8248650" cy="939800"/>
          </a:xfrm>
        </p:spPr>
        <p:txBody>
          <a:bodyPr>
            <a:normAutofit/>
          </a:bodyPr>
          <a:lstStyle>
            <a:lvl1pPr marL="0" indent="0" algn="ctr">
              <a:buNone/>
              <a:defRPr sz="2400">
                <a:solidFill>
                  <a:schemeClr val="tx1">
                    <a:lumMod val="65000"/>
                    <a:lumOff val="35000"/>
                  </a:schemeClr>
                </a:solidFill>
                <a:latin typeface="Arial" panose="020B0604020202020204" pitchFamily="34" charset="0"/>
                <a:cs typeface="Arial" panose="020B0604020202020204" pitchFamily="34" charset="0"/>
              </a:defRPr>
            </a:lvl1pPr>
          </a:lstStyle>
          <a:p>
            <a:pPr lvl="0"/>
            <a:r>
              <a:rPr lang="zh-TW" altLang="en-US" dirty="0"/>
              <a:t>編輯母片文字樣式</a:t>
            </a:r>
            <a:endParaRPr lang="en-US" dirty="0"/>
          </a:p>
        </p:txBody>
      </p:sp>
    </p:spTree>
    <p:extLst>
      <p:ext uri="{BB962C8B-B14F-4D97-AF65-F5344CB8AC3E}">
        <p14:creationId xmlns:p14="http://schemas.microsoft.com/office/powerpoint/2010/main" val="15102443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Sub Topic">
    <p:spTree>
      <p:nvGrpSpPr>
        <p:cNvPr id="1" name=""/>
        <p:cNvGrpSpPr/>
        <p:nvPr/>
      </p:nvGrpSpPr>
      <p:grpSpPr>
        <a:xfrm>
          <a:off x="0" y="0"/>
          <a:ext cx="0" cy="0"/>
          <a:chOff x="0" y="0"/>
          <a:chExt cx="0" cy="0"/>
        </a:xfrm>
      </p:grpSpPr>
      <p:pic>
        <p:nvPicPr>
          <p:cNvPr id="7" name="Picture 6" descr="ppt template14.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447675" y="1963720"/>
            <a:ext cx="8248650" cy="1413794"/>
          </a:xfrm>
        </p:spPr>
        <p:txBody>
          <a:bodyPr>
            <a:normAutofit/>
          </a:bodyPr>
          <a:lstStyle>
            <a:lvl1pPr algn="l">
              <a:defRPr sz="4000">
                <a:solidFill>
                  <a:schemeClr val="tx1"/>
                </a:solidFill>
              </a:defRPr>
            </a:lvl1pPr>
          </a:lstStyle>
          <a:p>
            <a:r>
              <a:rPr lang="en-US" dirty="0"/>
              <a:t>Click to edit Master title style</a:t>
            </a:r>
          </a:p>
        </p:txBody>
      </p:sp>
      <p:pic>
        <p:nvPicPr>
          <p:cNvPr id="10" name="Picture 9"/>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525846" y="4863850"/>
            <a:ext cx="2618154" cy="284042"/>
          </a:xfrm>
          <a:prstGeom prst="rect">
            <a:avLst/>
          </a:prstGeom>
        </p:spPr>
      </p:pic>
      <p:cxnSp>
        <p:nvCxnSpPr>
          <p:cNvPr id="12" name="Straight Connector 11">
            <a:extLst>
              <a:ext uri="{FF2B5EF4-FFF2-40B4-BE49-F238E27FC236}">
                <a16:creationId xmlns:a16="http://schemas.microsoft.com/office/drawing/2014/main" id="{F0F7BA62-4CE2-48E1-AD5A-AD8D65D44F0C}"/>
              </a:ext>
            </a:extLst>
          </p:cNvPr>
          <p:cNvCxnSpPr>
            <a:cxnSpLocks/>
          </p:cNvCxnSpPr>
          <p:nvPr userDrawn="1"/>
        </p:nvCxnSpPr>
        <p:spPr>
          <a:xfrm>
            <a:off x="503926" y="3220398"/>
            <a:ext cx="6354613"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Trapezoid 10">
            <a:extLst>
              <a:ext uri="{FF2B5EF4-FFF2-40B4-BE49-F238E27FC236}">
                <a16:creationId xmlns:a16="http://schemas.microsoft.com/office/drawing/2014/main" id="{89FBF722-A205-42FE-9DE1-31909D4BA54D}"/>
              </a:ext>
            </a:extLst>
          </p:cNvPr>
          <p:cNvSpPr/>
          <p:nvPr userDrawn="1"/>
        </p:nvSpPr>
        <p:spPr>
          <a:xfrm>
            <a:off x="4641373" y="-1"/>
            <a:ext cx="2093661" cy="321617"/>
          </a:xfrm>
          <a:prstGeom prst="trapezoid">
            <a:avLst>
              <a:gd name="adj" fmla="val 1041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2" descr="aaelogo">
            <a:extLst>
              <a:ext uri="{FF2B5EF4-FFF2-40B4-BE49-F238E27FC236}">
                <a16:creationId xmlns:a16="http://schemas.microsoft.com/office/drawing/2014/main" id="{FA5753F5-0EC6-4704-91A8-EF63FCEFB102}"/>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4953789" y="27394"/>
            <a:ext cx="1904750" cy="431744"/>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C8A149C9-D594-44B8-8210-A5C949DCB9EB}"/>
              </a:ext>
            </a:extLst>
          </p:cNvPr>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6982042" y="50485"/>
            <a:ext cx="2104130" cy="406148"/>
          </a:xfrm>
          <a:prstGeom prst="rect">
            <a:avLst/>
          </a:prstGeom>
        </p:spPr>
      </p:pic>
      <p:sp>
        <p:nvSpPr>
          <p:cNvPr id="13" name="文字版面配置區 12"/>
          <p:cNvSpPr>
            <a:spLocks noGrp="1"/>
          </p:cNvSpPr>
          <p:nvPr>
            <p:ph type="body" sz="quarter" idx="10"/>
          </p:nvPr>
        </p:nvSpPr>
        <p:spPr>
          <a:xfrm>
            <a:off x="447675" y="3342667"/>
            <a:ext cx="8248650" cy="939800"/>
          </a:xfrm>
        </p:spPr>
        <p:txBody>
          <a:bodyPr>
            <a:normAutofit/>
          </a:bodyPr>
          <a:lstStyle>
            <a:lvl1pPr marL="0" indent="0" algn="l">
              <a:buNone/>
              <a:defRPr sz="3000">
                <a:solidFill>
                  <a:schemeClr val="tx1">
                    <a:lumMod val="65000"/>
                    <a:lumOff val="35000"/>
                  </a:schemeClr>
                </a:solidFill>
                <a:latin typeface="Arial" panose="020B0604020202020204" pitchFamily="34" charset="0"/>
                <a:cs typeface="Arial" panose="020B0604020202020204" pitchFamily="34" charset="0"/>
              </a:defRPr>
            </a:lvl1pPr>
          </a:lstStyle>
          <a:p>
            <a:pPr lvl="0"/>
            <a:r>
              <a:rPr lang="zh-TW" altLang="en-US" dirty="0"/>
              <a:t>編輯母片文字樣式</a:t>
            </a:r>
            <a:endParaRPr lang="en-US" dirty="0"/>
          </a:p>
        </p:txBody>
      </p:sp>
      <p:sp>
        <p:nvSpPr>
          <p:cNvPr id="16" name="Slide Number Placeholder 5"/>
          <p:cNvSpPr>
            <a:spLocks noGrp="1"/>
          </p:cNvSpPr>
          <p:nvPr>
            <p:ph type="sldNum" sz="quarter" idx="12"/>
          </p:nvPr>
        </p:nvSpPr>
        <p:spPr>
          <a:xfrm>
            <a:off x="8248516" y="4906687"/>
            <a:ext cx="959874" cy="223225"/>
          </a:xfrm>
        </p:spPr>
        <p:txBody>
          <a:bodyPr/>
          <a:lstStyle>
            <a:lvl1pPr>
              <a:defRPr>
                <a:solidFill>
                  <a:schemeClr val="bg1"/>
                </a:solidFill>
              </a:defRPr>
            </a:lvl1pPr>
          </a:lstStyle>
          <a:p>
            <a:fld id="{2B7B873C-A46E-4878-A014-BF36A57BE664}" type="slidenum">
              <a:rPr lang="en-US" smtClean="0"/>
              <a:pPr/>
              <a:t>‹#›</a:t>
            </a:fld>
            <a:endParaRPr lang="en-US" dirty="0"/>
          </a:p>
        </p:txBody>
      </p:sp>
    </p:spTree>
    <p:extLst>
      <p:ext uri="{BB962C8B-B14F-4D97-AF65-F5344CB8AC3E}">
        <p14:creationId xmlns:p14="http://schemas.microsoft.com/office/powerpoint/2010/main" val="10831957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pic>
        <p:nvPicPr>
          <p:cNvPr id="7" name="Picture 6" descr="ppt template14.jp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 name="Content Placeholder 2"/>
          <p:cNvSpPr>
            <a:spLocks noGrp="1"/>
          </p:cNvSpPr>
          <p:nvPr>
            <p:ph idx="1"/>
          </p:nvPr>
        </p:nvSpPr>
        <p:spPr>
          <a:xfrm>
            <a:off x="266700" y="1062507"/>
            <a:ext cx="8606844" cy="3747752"/>
          </a:xfrm>
        </p:spPr>
        <p:txBody>
          <a:bodyPr/>
          <a:lstStyle>
            <a:lvl1pPr marL="228600" indent="-228600">
              <a:buClrTx/>
              <a:buFont typeface="Arial" panose="020B0604020202020204" pitchFamily="34" charset="0"/>
              <a:buChar char="•"/>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266700" y="4894258"/>
            <a:ext cx="2057400" cy="223225"/>
          </a:xfrm>
        </p:spPr>
        <p:txBody>
          <a:bodyPr/>
          <a:lstStyle/>
          <a:p>
            <a:fld id="{94A9DFBF-4FBC-41B8-AE06-A6E4BE01C22C}" type="datetime1">
              <a:rPr lang="en-US" smtClean="0"/>
              <a:t>9/13/2021</a:t>
            </a:fld>
            <a:endParaRPr lang="en-US" dirty="0"/>
          </a:p>
        </p:txBody>
      </p:sp>
      <p:pic>
        <p:nvPicPr>
          <p:cNvPr id="10" name="Picture 9"/>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525846" y="4863850"/>
            <a:ext cx="2618154" cy="284042"/>
          </a:xfrm>
          <a:prstGeom prst="rect">
            <a:avLst/>
          </a:prstGeom>
        </p:spPr>
      </p:pic>
      <p:sp>
        <p:nvSpPr>
          <p:cNvPr id="18" name="Trapezoid 17">
            <a:extLst>
              <a:ext uri="{FF2B5EF4-FFF2-40B4-BE49-F238E27FC236}">
                <a16:creationId xmlns:a16="http://schemas.microsoft.com/office/drawing/2014/main" id="{7AC98031-2E2D-433C-A9BA-B0334A2F99C2}"/>
              </a:ext>
            </a:extLst>
          </p:cNvPr>
          <p:cNvSpPr/>
          <p:nvPr userDrawn="1"/>
        </p:nvSpPr>
        <p:spPr>
          <a:xfrm>
            <a:off x="4641373" y="-1"/>
            <a:ext cx="2093661" cy="321617"/>
          </a:xfrm>
          <a:prstGeom prst="trapezoid">
            <a:avLst>
              <a:gd name="adj" fmla="val 10414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9" name="Picture 2" descr="aaelogo">
            <a:extLst>
              <a:ext uri="{FF2B5EF4-FFF2-40B4-BE49-F238E27FC236}">
                <a16:creationId xmlns:a16="http://schemas.microsoft.com/office/drawing/2014/main" id="{05F91851-798E-4B23-9928-AD471F92ABF0}"/>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4953789" y="27394"/>
            <a:ext cx="1904750" cy="431744"/>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a:extLst>
              <a:ext uri="{FF2B5EF4-FFF2-40B4-BE49-F238E27FC236}">
                <a16:creationId xmlns:a16="http://schemas.microsoft.com/office/drawing/2014/main" id="{7712E317-BCAF-4FE2-8E40-DFB2AD610274}"/>
              </a:ext>
            </a:extLst>
          </p:cNvPr>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6982042" y="50485"/>
            <a:ext cx="2104130" cy="406148"/>
          </a:xfrm>
          <a:prstGeom prst="rect">
            <a:avLst/>
          </a:prstGeom>
        </p:spPr>
      </p:pic>
      <p:sp>
        <p:nvSpPr>
          <p:cNvPr id="6" name="Slide Number Placeholder 5"/>
          <p:cNvSpPr>
            <a:spLocks noGrp="1"/>
          </p:cNvSpPr>
          <p:nvPr>
            <p:ph type="sldNum" sz="quarter" idx="12"/>
          </p:nvPr>
        </p:nvSpPr>
        <p:spPr>
          <a:xfrm>
            <a:off x="8248516" y="4906687"/>
            <a:ext cx="959874" cy="223225"/>
          </a:xfrm>
        </p:spPr>
        <p:txBody>
          <a:bodyPr/>
          <a:lstStyle>
            <a:lvl1pPr>
              <a:defRPr>
                <a:solidFill>
                  <a:schemeClr val="bg1"/>
                </a:solidFill>
              </a:defRPr>
            </a:lvl1pPr>
          </a:lstStyle>
          <a:p>
            <a:fld id="{2B7B873C-A46E-4878-A014-BF36A57BE664}" type="slidenum">
              <a:rPr lang="en-US" smtClean="0"/>
              <a:pPr/>
              <a:t>‹#›</a:t>
            </a:fld>
            <a:endParaRPr lang="en-US" dirty="0"/>
          </a:p>
        </p:txBody>
      </p:sp>
      <p:sp>
        <p:nvSpPr>
          <p:cNvPr id="2" name="Title 1"/>
          <p:cNvSpPr>
            <a:spLocks noGrp="1"/>
          </p:cNvSpPr>
          <p:nvPr>
            <p:ph type="title"/>
          </p:nvPr>
        </p:nvSpPr>
        <p:spPr>
          <a:xfrm>
            <a:off x="266700" y="509586"/>
            <a:ext cx="8606844" cy="516556"/>
          </a:xfrm>
        </p:spPr>
        <p:txBody>
          <a:bodyPr>
            <a:noAutofit/>
          </a:bodyPr>
          <a:lstStyle>
            <a:lvl1pPr>
              <a:defRPr sz="32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0749867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DF128C9D-0F09-46C1-8302-6260FEA13FC4}" type="datetimeFigureOut">
              <a:rPr lang="en-US" smtClean="0"/>
              <a:t>9/13/2021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DE1C65A-761D-4FFA-AE33-AC50FACBC5FE}" type="slidenum">
              <a:rPr lang="en-US" smtClean="0"/>
              <a:t>‹#›</a:t>
            </a:fld>
            <a:endParaRPr lang="en-US" dirty="0"/>
          </a:p>
        </p:txBody>
      </p:sp>
    </p:spTree>
    <p:extLst>
      <p:ext uri="{BB962C8B-B14F-4D97-AF65-F5344CB8AC3E}">
        <p14:creationId xmlns:p14="http://schemas.microsoft.com/office/powerpoint/2010/main" val="381583550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6700" y="654276"/>
            <a:ext cx="8248650" cy="141379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66700" y="2071687"/>
            <a:ext cx="8248650" cy="256103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6700" y="4767264"/>
            <a:ext cx="2057400" cy="223226"/>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D66FBDBF-6BDE-4472-A2D8-DC5C6148C16A}" type="datetime1">
              <a:rPr lang="en-US" smtClean="0"/>
              <a:t>9/13/2021</a:t>
            </a:fld>
            <a:endParaRPr lang="en-US" dirty="0"/>
          </a:p>
        </p:txBody>
      </p:sp>
      <p:sp>
        <p:nvSpPr>
          <p:cNvPr id="6" name="Slide Number Placeholder 5"/>
          <p:cNvSpPr>
            <a:spLocks noGrp="1"/>
          </p:cNvSpPr>
          <p:nvPr>
            <p:ph type="sldNum" sz="quarter" idx="4"/>
          </p:nvPr>
        </p:nvSpPr>
        <p:spPr>
          <a:xfrm>
            <a:off x="6457950" y="4767264"/>
            <a:ext cx="2057400" cy="223226"/>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2B7B873C-A46E-4878-A014-BF36A57BE664}" type="slidenum">
              <a:rPr lang="en-US" smtClean="0"/>
              <a:pPr/>
              <a:t>‹#›</a:t>
            </a:fld>
            <a:endParaRPr lang="en-US" dirty="0"/>
          </a:p>
        </p:txBody>
      </p:sp>
    </p:spTree>
    <p:extLst>
      <p:ext uri="{BB962C8B-B14F-4D97-AF65-F5344CB8AC3E}">
        <p14:creationId xmlns:p14="http://schemas.microsoft.com/office/powerpoint/2010/main" val="3826599288"/>
      </p:ext>
    </p:extLst>
  </p:cSld>
  <p:clrMap bg1="lt1" tx1="dk1" bg2="lt2" tx2="dk2" accent1="accent1" accent2="accent2" accent3="accent3" accent4="accent4" accent5="accent5" accent6="accent6" hlink="hlink" folHlink="folHlink"/>
  <p:sldLayoutIdLst>
    <p:sldLayoutId id="2147483663" r:id="rId1"/>
    <p:sldLayoutId id="2147483665" r:id="rId2"/>
    <p:sldLayoutId id="2147483664" r:id="rId3"/>
    <p:sldLayoutId id="2147483666" r:id="rId4"/>
  </p:sldLayoutIdLst>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hf hdr="0" ftr="0" dt="0"/>
  <p:txStyles>
    <p:titleStyle>
      <a:lvl1pPr algn="l" defTabSz="914400" rtl="0" eaLnBrk="1" latinLnBrk="0" hangingPunct="1">
        <a:lnSpc>
          <a:spcPct val="90000"/>
        </a:lnSpc>
        <a:spcBef>
          <a:spcPct val="0"/>
        </a:spcBef>
        <a:buNone/>
        <a:defRPr sz="4400" b="0" kern="1200">
          <a:solidFill>
            <a:srgbClr val="A5002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Clr>
          <a:schemeClr val="tx1">
            <a:lumMod val="50000"/>
            <a:lumOff val="50000"/>
          </a:schemeClr>
        </a:buClr>
        <a:buFont typeface="Arial" panose="020B0604020202020204" pitchFamily="34" charset="0"/>
        <a:buChar char="&gt;"/>
        <a:defRPr sz="2800" kern="1200">
          <a:solidFill>
            <a:schemeClr val="tx1">
              <a:lumMod val="50000"/>
              <a:lumOff val="50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50000"/>
              <a:lumOff val="50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code.visualstudio.com/download" TargetMode="Externa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www.gnuband.org/2017/12/29/gallery-of-xkcd-and-other-python-matplotlib-styles/" TargetMode="External"/><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hyperlink" Target="https://www.w3schools.com/python/python_variables.asp" TargetMode="Externa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hyperlink" Target="mailto:welson.wen@polyu.edu.hk"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www.python.org/ftp/python/3.6.4/python-3.6.4-amd64.exe" TargetMode="Externa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47675" y="418353"/>
            <a:ext cx="8248650" cy="2959161"/>
          </a:xfrm>
        </p:spPr>
        <p:txBody>
          <a:bodyPr>
            <a:normAutofit/>
          </a:bodyPr>
          <a:lstStyle/>
          <a:p>
            <a:pPr>
              <a:lnSpc>
                <a:spcPct val="100000"/>
              </a:lnSpc>
            </a:pPr>
            <a:r>
              <a:rPr lang="en-US" altLang="zh-CN" sz="2800" dirty="0"/>
              <a:t>ENG1003 Freshman Seminar for Engineering</a:t>
            </a:r>
            <a:br>
              <a:rPr lang="en-US" altLang="zh-CN" sz="2800" dirty="0"/>
            </a:br>
            <a:r>
              <a:rPr lang="en-US" altLang="zh-TW" sz="2800" dirty="0"/>
              <a:t>AAE</a:t>
            </a:r>
            <a:r>
              <a:rPr lang="en-US" altLang="zh-CN" sz="2800" dirty="0"/>
              <a:t/>
            </a:r>
            <a:br>
              <a:rPr lang="en-US" altLang="zh-CN" sz="2800" dirty="0"/>
            </a:br>
            <a:r>
              <a:rPr lang="en-US" altLang="zh-CN" sz="2800" dirty="0"/>
              <a:t>Design of Path Planning Algorithm for Aircraft Operation</a:t>
            </a:r>
            <a:br>
              <a:rPr lang="en-US" altLang="zh-CN" sz="2800" dirty="0"/>
            </a:br>
            <a:r>
              <a:rPr lang="en-US" altLang="zh-CN" sz="2800" dirty="0"/>
              <a:t/>
            </a:r>
            <a:br>
              <a:rPr lang="en-US" altLang="zh-CN" sz="2800" dirty="0"/>
            </a:br>
            <a:r>
              <a:rPr lang="en-US" altLang="zh-CN" sz="2400" dirty="0"/>
              <a:t>Week 3: Introduction to Path Planning, Python and GitHub</a:t>
            </a:r>
            <a:endParaRPr lang="en-US" sz="2800" dirty="0"/>
          </a:p>
        </p:txBody>
      </p:sp>
      <p:sp>
        <p:nvSpPr>
          <p:cNvPr id="3" name="Text Placeholder 2"/>
          <p:cNvSpPr>
            <a:spLocks noGrp="1"/>
          </p:cNvSpPr>
          <p:nvPr>
            <p:ph type="body" sz="quarter" idx="10"/>
          </p:nvPr>
        </p:nvSpPr>
        <p:spPr>
          <a:xfrm>
            <a:off x="447675" y="3427486"/>
            <a:ext cx="8248650" cy="1545323"/>
          </a:xfrm>
        </p:spPr>
        <p:txBody>
          <a:bodyPr>
            <a:normAutofit/>
          </a:bodyPr>
          <a:lstStyle/>
          <a:p>
            <a:r>
              <a:rPr lang="en-US" altLang="zh-TW" sz="2800" dirty="0">
                <a:solidFill>
                  <a:schemeClr val="tx1"/>
                </a:solidFill>
              </a:rPr>
              <a:t>Dr </a:t>
            </a:r>
            <a:r>
              <a:rPr lang="en-US" altLang="zh-HK" sz="2800" dirty="0">
                <a:solidFill>
                  <a:schemeClr val="tx1"/>
                </a:solidFill>
              </a:rPr>
              <a:t>Li-Ta Hsu</a:t>
            </a:r>
          </a:p>
          <a:p>
            <a:r>
              <a:rPr lang="en-US" altLang="zh-TW" dirty="0">
                <a:solidFill>
                  <a:schemeClr val="tx1"/>
                </a:solidFill>
              </a:rPr>
              <a:t>Assisted by </a:t>
            </a:r>
            <a:r>
              <a:rPr lang="en-US" altLang="zh-HK" dirty="0" err="1" smtClean="0">
                <a:solidFill>
                  <a:schemeClr val="tx1"/>
                </a:solidFill>
              </a:rPr>
              <a:t>Dr</a:t>
            </a:r>
            <a:r>
              <a:rPr lang="en-US" altLang="zh-HK" dirty="0" smtClean="0">
                <a:solidFill>
                  <a:schemeClr val="tx1"/>
                </a:solidFill>
              </a:rPr>
              <a:t> </a:t>
            </a:r>
            <a:r>
              <a:rPr lang="en-US" altLang="zh-HK" dirty="0">
                <a:solidFill>
                  <a:schemeClr val="tx1"/>
                </a:solidFill>
              </a:rPr>
              <a:t>Weisong </a:t>
            </a:r>
            <a:r>
              <a:rPr lang="en-US" altLang="zh-HK" dirty="0" smtClean="0">
                <a:solidFill>
                  <a:schemeClr val="tx1"/>
                </a:solidFill>
              </a:rPr>
              <a:t>Wen</a:t>
            </a:r>
            <a:endParaRPr lang="en-US" altLang="zh-HK" dirty="0">
              <a:solidFill>
                <a:schemeClr val="tx1"/>
              </a:solidFill>
            </a:endParaRPr>
          </a:p>
        </p:txBody>
      </p:sp>
    </p:spTree>
    <p:extLst>
      <p:ext uri="{BB962C8B-B14F-4D97-AF65-F5344CB8AC3E}">
        <p14:creationId xmlns:p14="http://schemas.microsoft.com/office/powerpoint/2010/main" val="3564666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47BEBCD-485C-4EA9-AAC9-865364376A01}"/>
              </a:ext>
            </a:extLst>
          </p:cNvPr>
          <p:cNvSpPr>
            <a:spLocks noGrp="1"/>
          </p:cNvSpPr>
          <p:nvPr>
            <p:ph type="sldNum" sz="quarter" idx="12"/>
          </p:nvPr>
        </p:nvSpPr>
        <p:spPr/>
        <p:txBody>
          <a:bodyPr/>
          <a:lstStyle/>
          <a:p>
            <a:fld id="{2B7B873C-A46E-4878-A014-BF36A57BE664}" type="slidenum">
              <a:rPr lang="en-US" smtClean="0"/>
              <a:pPr/>
              <a:t>10</a:t>
            </a:fld>
            <a:endParaRPr lang="en-US" dirty="0"/>
          </a:p>
        </p:txBody>
      </p:sp>
      <p:sp>
        <p:nvSpPr>
          <p:cNvPr id="4" name="标题 3">
            <a:extLst>
              <a:ext uri="{FF2B5EF4-FFF2-40B4-BE49-F238E27FC236}">
                <a16:creationId xmlns:a16="http://schemas.microsoft.com/office/drawing/2014/main" id="{7238B2E0-8F4A-478C-9CE4-BF0DEF54A337}"/>
              </a:ext>
            </a:extLst>
          </p:cNvPr>
          <p:cNvSpPr>
            <a:spLocks noGrp="1"/>
          </p:cNvSpPr>
          <p:nvPr>
            <p:ph type="title"/>
          </p:nvPr>
        </p:nvSpPr>
        <p:spPr/>
        <p:txBody>
          <a:bodyPr/>
          <a:lstStyle/>
          <a:p>
            <a:r>
              <a:rPr lang="en-US" altLang="zh-CN" dirty="0"/>
              <a:t>Install VS code in Windows 10</a:t>
            </a:r>
          </a:p>
        </p:txBody>
      </p:sp>
      <p:sp>
        <p:nvSpPr>
          <p:cNvPr id="6" name="文本框 5">
            <a:extLst>
              <a:ext uri="{FF2B5EF4-FFF2-40B4-BE49-F238E27FC236}">
                <a16:creationId xmlns:a16="http://schemas.microsoft.com/office/drawing/2014/main" id="{2E4263E0-49EE-4E90-993D-2A4860D15330}"/>
              </a:ext>
            </a:extLst>
          </p:cNvPr>
          <p:cNvSpPr txBox="1"/>
          <p:nvPr/>
        </p:nvSpPr>
        <p:spPr>
          <a:xfrm>
            <a:off x="438150" y="1174750"/>
            <a:ext cx="5930900" cy="646331"/>
          </a:xfrm>
          <a:prstGeom prst="rect">
            <a:avLst/>
          </a:prstGeom>
          <a:noFill/>
        </p:spPr>
        <p:txBody>
          <a:bodyPr wrap="square" rtlCol="0">
            <a:spAutoFit/>
          </a:bodyPr>
          <a:lstStyle/>
          <a:p>
            <a:r>
              <a:rPr lang="en-US" altLang="zh-CN" dirty="0"/>
              <a:t>Step 1: Download the latest VS code </a:t>
            </a:r>
            <a:r>
              <a:rPr lang="en-US" altLang="zh-CN" dirty="0">
                <a:hlinkClick r:id="rId2"/>
              </a:rPr>
              <a:t>https://code.visualstudio.com/download</a:t>
            </a:r>
            <a:endParaRPr lang="zh-CN" altLang="en-US" dirty="0"/>
          </a:p>
        </p:txBody>
      </p:sp>
      <p:sp>
        <p:nvSpPr>
          <p:cNvPr id="7" name="文本框 6">
            <a:extLst>
              <a:ext uri="{FF2B5EF4-FFF2-40B4-BE49-F238E27FC236}">
                <a16:creationId xmlns:a16="http://schemas.microsoft.com/office/drawing/2014/main" id="{93D3E424-8015-46A6-90B5-71F36E564F8B}"/>
              </a:ext>
            </a:extLst>
          </p:cNvPr>
          <p:cNvSpPr txBox="1"/>
          <p:nvPr/>
        </p:nvSpPr>
        <p:spPr>
          <a:xfrm>
            <a:off x="438150" y="2121135"/>
            <a:ext cx="4606924" cy="369332"/>
          </a:xfrm>
          <a:prstGeom prst="rect">
            <a:avLst/>
          </a:prstGeom>
          <a:noFill/>
        </p:spPr>
        <p:txBody>
          <a:bodyPr wrap="square">
            <a:spAutoFit/>
          </a:bodyPr>
          <a:lstStyle/>
          <a:p>
            <a:r>
              <a:rPr lang="en-US" altLang="zh-CN" dirty="0"/>
              <a:t>Step 2: Install latest VS code in Windows 10 </a:t>
            </a:r>
            <a:endParaRPr lang="zh-CN" altLang="en-US" dirty="0"/>
          </a:p>
        </p:txBody>
      </p:sp>
      <p:sp>
        <p:nvSpPr>
          <p:cNvPr id="8" name="文本框 7">
            <a:extLst>
              <a:ext uri="{FF2B5EF4-FFF2-40B4-BE49-F238E27FC236}">
                <a16:creationId xmlns:a16="http://schemas.microsoft.com/office/drawing/2014/main" id="{EEBE8C99-C1E8-4F54-96AB-F1BC3272CD55}"/>
              </a:ext>
            </a:extLst>
          </p:cNvPr>
          <p:cNvSpPr txBox="1"/>
          <p:nvPr/>
        </p:nvSpPr>
        <p:spPr>
          <a:xfrm>
            <a:off x="4449066" y="2729233"/>
            <a:ext cx="4606924" cy="1754326"/>
          </a:xfrm>
          <a:prstGeom prst="rect">
            <a:avLst/>
          </a:prstGeom>
          <a:noFill/>
        </p:spPr>
        <p:txBody>
          <a:bodyPr wrap="square">
            <a:spAutoFit/>
          </a:bodyPr>
          <a:lstStyle/>
          <a:p>
            <a:pPr algn="just"/>
            <a:r>
              <a:rPr lang="en-US" altLang="zh-CN" b="0" i="0" dirty="0">
                <a:solidFill>
                  <a:srgbClr val="0000FF"/>
                </a:solidFill>
                <a:effectLst/>
                <a:latin typeface="Roboto"/>
              </a:rPr>
              <a:t>Visual Studio Code is a free source-code editor made by Microsoft for Windows, Linux and macOS. Features include support for debugging, syntax highlighting, intelligent code completion, snippets, code refactoring, and embedded Git. </a:t>
            </a:r>
            <a:endParaRPr lang="zh-CN" altLang="en-US" dirty="0">
              <a:solidFill>
                <a:srgbClr val="0000FF"/>
              </a:solidFill>
            </a:endParaRPr>
          </a:p>
        </p:txBody>
      </p:sp>
      <p:pic>
        <p:nvPicPr>
          <p:cNvPr id="2" name="图片 1">
            <a:extLst>
              <a:ext uri="{FF2B5EF4-FFF2-40B4-BE49-F238E27FC236}">
                <a16:creationId xmlns:a16="http://schemas.microsoft.com/office/drawing/2014/main" id="{DF6B203D-76A1-475B-8E49-24B6494E8401}"/>
              </a:ext>
            </a:extLst>
          </p:cNvPr>
          <p:cNvPicPr>
            <a:picLocks noChangeAspect="1"/>
          </p:cNvPicPr>
          <p:nvPr/>
        </p:nvPicPr>
        <p:blipFill>
          <a:blip r:embed="rId3"/>
          <a:stretch>
            <a:fillRect/>
          </a:stretch>
        </p:blipFill>
        <p:spPr>
          <a:xfrm>
            <a:off x="660400" y="2653034"/>
            <a:ext cx="3293398" cy="2444492"/>
          </a:xfrm>
          <a:prstGeom prst="rect">
            <a:avLst/>
          </a:prstGeom>
        </p:spPr>
      </p:pic>
    </p:spTree>
    <p:extLst>
      <p:ext uri="{BB962C8B-B14F-4D97-AF65-F5344CB8AC3E}">
        <p14:creationId xmlns:p14="http://schemas.microsoft.com/office/powerpoint/2010/main" val="3897445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55514ADF-B7AB-42C4-8554-05CC4387CF87}"/>
              </a:ext>
            </a:extLst>
          </p:cNvPr>
          <p:cNvSpPr>
            <a:spLocks noGrp="1"/>
          </p:cNvSpPr>
          <p:nvPr>
            <p:ph idx="1"/>
          </p:nvPr>
        </p:nvSpPr>
        <p:spPr/>
        <p:txBody>
          <a:bodyPr/>
          <a:lstStyle/>
          <a:p>
            <a:r>
              <a:rPr lang="en-US" altLang="zh-CN" dirty="0"/>
              <a:t>pip3 install –user matplotlib</a:t>
            </a:r>
          </a:p>
          <a:p>
            <a:r>
              <a:rPr lang="en-US" altLang="zh-CN" dirty="0">
                <a:solidFill>
                  <a:srgbClr val="FF0000"/>
                </a:solidFill>
              </a:rPr>
              <a:t>pip install matplotlib==3.0.3 (use this one)</a:t>
            </a:r>
            <a:endParaRPr lang="zh-CN" altLang="en-US" dirty="0">
              <a:solidFill>
                <a:srgbClr val="FF0000"/>
              </a:solidFill>
            </a:endParaRPr>
          </a:p>
        </p:txBody>
      </p:sp>
      <p:sp>
        <p:nvSpPr>
          <p:cNvPr id="3" name="灯片编号占位符 2">
            <a:extLst>
              <a:ext uri="{FF2B5EF4-FFF2-40B4-BE49-F238E27FC236}">
                <a16:creationId xmlns:a16="http://schemas.microsoft.com/office/drawing/2014/main" id="{96691739-8879-45F2-8E24-F04F454E355F}"/>
              </a:ext>
            </a:extLst>
          </p:cNvPr>
          <p:cNvSpPr>
            <a:spLocks noGrp="1"/>
          </p:cNvSpPr>
          <p:nvPr>
            <p:ph type="sldNum" sz="quarter" idx="12"/>
          </p:nvPr>
        </p:nvSpPr>
        <p:spPr/>
        <p:txBody>
          <a:bodyPr/>
          <a:lstStyle/>
          <a:p>
            <a:fld id="{2B7B873C-A46E-4878-A014-BF36A57BE664}" type="slidenum">
              <a:rPr lang="en-US" smtClean="0"/>
              <a:pPr/>
              <a:t>11</a:t>
            </a:fld>
            <a:endParaRPr lang="en-US" dirty="0"/>
          </a:p>
        </p:txBody>
      </p:sp>
      <p:sp>
        <p:nvSpPr>
          <p:cNvPr id="4" name="标题 3">
            <a:extLst>
              <a:ext uri="{FF2B5EF4-FFF2-40B4-BE49-F238E27FC236}">
                <a16:creationId xmlns:a16="http://schemas.microsoft.com/office/drawing/2014/main" id="{2550CE1B-8AC5-4130-8582-CFA591CADE30}"/>
              </a:ext>
            </a:extLst>
          </p:cNvPr>
          <p:cNvSpPr>
            <a:spLocks noGrp="1"/>
          </p:cNvSpPr>
          <p:nvPr>
            <p:ph type="title"/>
          </p:nvPr>
        </p:nvSpPr>
        <p:spPr/>
        <p:txBody>
          <a:bodyPr/>
          <a:lstStyle/>
          <a:p>
            <a:r>
              <a:rPr lang="en-US" altLang="zh-CN" dirty="0"/>
              <a:t>Install matplotlib</a:t>
            </a:r>
            <a:endParaRPr lang="zh-CN" altLang="en-US" dirty="0"/>
          </a:p>
        </p:txBody>
      </p:sp>
      <p:sp>
        <p:nvSpPr>
          <p:cNvPr id="5" name="文本框 4">
            <a:extLst>
              <a:ext uri="{FF2B5EF4-FFF2-40B4-BE49-F238E27FC236}">
                <a16:creationId xmlns:a16="http://schemas.microsoft.com/office/drawing/2014/main" id="{2E6B0E6C-779B-4DC9-9E54-9875D2C8E6EB}"/>
              </a:ext>
            </a:extLst>
          </p:cNvPr>
          <p:cNvSpPr txBox="1"/>
          <p:nvPr/>
        </p:nvSpPr>
        <p:spPr>
          <a:xfrm>
            <a:off x="4449066" y="2729233"/>
            <a:ext cx="4606924" cy="2031325"/>
          </a:xfrm>
          <a:prstGeom prst="rect">
            <a:avLst/>
          </a:prstGeom>
          <a:noFill/>
        </p:spPr>
        <p:txBody>
          <a:bodyPr wrap="square">
            <a:spAutoFit/>
          </a:bodyPr>
          <a:lstStyle/>
          <a:p>
            <a:pPr algn="just"/>
            <a:r>
              <a:rPr lang="en-US" altLang="zh-CN" b="0" i="0" dirty="0">
                <a:solidFill>
                  <a:srgbClr val="0000FF"/>
                </a:solidFill>
                <a:effectLst/>
                <a:latin typeface="Roboto"/>
              </a:rPr>
              <a:t>Matplotlib is a plotting library for the Python programming language and its numerical mathematics extension NumPy. It provides an object-oriented API for embedding plots into applications using general-purpose GUI toolkits like </a:t>
            </a:r>
            <a:r>
              <a:rPr lang="en-US" altLang="zh-CN" b="0" i="0" dirty="0" err="1">
                <a:solidFill>
                  <a:srgbClr val="0000FF"/>
                </a:solidFill>
                <a:effectLst/>
                <a:latin typeface="Roboto"/>
              </a:rPr>
              <a:t>Tkinter</a:t>
            </a:r>
            <a:r>
              <a:rPr lang="en-US" altLang="zh-CN" b="0" i="0" dirty="0">
                <a:solidFill>
                  <a:srgbClr val="0000FF"/>
                </a:solidFill>
                <a:effectLst/>
                <a:latin typeface="Roboto"/>
              </a:rPr>
              <a:t>, </a:t>
            </a:r>
            <a:r>
              <a:rPr lang="en-US" altLang="zh-CN" b="0" i="0" dirty="0" err="1">
                <a:solidFill>
                  <a:srgbClr val="0000FF"/>
                </a:solidFill>
                <a:effectLst/>
                <a:latin typeface="Roboto"/>
              </a:rPr>
              <a:t>wxPython</a:t>
            </a:r>
            <a:r>
              <a:rPr lang="en-US" altLang="zh-CN" b="0" i="0" dirty="0">
                <a:solidFill>
                  <a:srgbClr val="0000FF"/>
                </a:solidFill>
                <a:effectLst/>
                <a:latin typeface="Roboto"/>
              </a:rPr>
              <a:t>, Qt, or GTK+.</a:t>
            </a:r>
            <a:endParaRPr lang="zh-CN" altLang="en-US" dirty="0">
              <a:solidFill>
                <a:srgbClr val="0000FF"/>
              </a:solidFill>
            </a:endParaRPr>
          </a:p>
        </p:txBody>
      </p:sp>
      <p:pic>
        <p:nvPicPr>
          <p:cNvPr id="6" name="图片 5">
            <a:extLst>
              <a:ext uri="{FF2B5EF4-FFF2-40B4-BE49-F238E27FC236}">
                <a16:creationId xmlns:a16="http://schemas.microsoft.com/office/drawing/2014/main" id="{BC9D4276-714A-46C7-A2C3-CE336478F891}"/>
              </a:ext>
            </a:extLst>
          </p:cNvPr>
          <p:cNvPicPr>
            <a:picLocks noChangeAspect="1"/>
          </p:cNvPicPr>
          <p:nvPr/>
        </p:nvPicPr>
        <p:blipFill>
          <a:blip r:embed="rId2"/>
          <a:stretch>
            <a:fillRect/>
          </a:stretch>
        </p:blipFill>
        <p:spPr>
          <a:xfrm>
            <a:off x="266700" y="1993899"/>
            <a:ext cx="3584923" cy="2346325"/>
          </a:xfrm>
          <a:prstGeom prst="rect">
            <a:avLst/>
          </a:prstGeom>
        </p:spPr>
      </p:pic>
      <p:sp>
        <p:nvSpPr>
          <p:cNvPr id="7" name="文本框 6">
            <a:extLst>
              <a:ext uri="{FF2B5EF4-FFF2-40B4-BE49-F238E27FC236}">
                <a16:creationId xmlns:a16="http://schemas.microsoft.com/office/drawing/2014/main" id="{5652309F-C467-482F-8D4F-CA2E63A4BA2D}"/>
              </a:ext>
            </a:extLst>
          </p:cNvPr>
          <p:cNvSpPr txBox="1"/>
          <p:nvPr/>
        </p:nvSpPr>
        <p:spPr>
          <a:xfrm>
            <a:off x="84254" y="4371958"/>
            <a:ext cx="3986096" cy="738664"/>
          </a:xfrm>
          <a:prstGeom prst="rect">
            <a:avLst/>
          </a:prstGeom>
          <a:noFill/>
        </p:spPr>
        <p:txBody>
          <a:bodyPr wrap="square" rtlCol="0">
            <a:spAutoFit/>
          </a:bodyPr>
          <a:lstStyle/>
          <a:p>
            <a:r>
              <a:rPr lang="en-US" altLang="zh-CN" sz="1400" dirty="0"/>
              <a:t>Source: </a:t>
            </a:r>
            <a:r>
              <a:rPr lang="en-US" altLang="zh-CN" sz="1400" dirty="0">
                <a:hlinkClick r:id="rId3"/>
              </a:rPr>
              <a:t>https://www.gnuband.org/2017/12/29/gallery-of-xkcd-and-other-python-matplotlib-styles/</a:t>
            </a:r>
            <a:endParaRPr lang="zh-CN" altLang="en-US" sz="1400" dirty="0"/>
          </a:p>
        </p:txBody>
      </p:sp>
    </p:spTree>
    <p:extLst>
      <p:ext uri="{BB962C8B-B14F-4D97-AF65-F5344CB8AC3E}">
        <p14:creationId xmlns:p14="http://schemas.microsoft.com/office/powerpoint/2010/main" val="17651195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D82ED673-7EEE-4DB4-9CCE-CF1F2813FE1E}"/>
              </a:ext>
            </a:extLst>
          </p:cNvPr>
          <p:cNvSpPr>
            <a:spLocks noGrp="1"/>
          </p:cNvSpPr>
          <p:nvPr>
            <p:ph type="sldNum" sz="quarter" idx="12"/>
          </p:nvPr>
        </p:nvSpPr>
        <p:spPr/>
        <p:txBody>
          <a:bodyPr/>
          <a:lstStyle/>
          <a:p>
            <a:fld id="{2B7B873C-A46E-4878-A014-BF36A57BE664}" type="slidenum">
              <a:rPr lang="en-US" smtClean="0"/>
              <a:pPr/>
              <a:t>12</a:t>
            </a:fld>
            <a:endParaRPr lang="en-US" dirty="0"/>
          </a:p>
        </p:txBody>
      </p:sp>
      <p:sp>
        <p:nvSpPr>
          <p:cNvPr id="4" name="标题 3">
            <a:extLst>
              <a:ext uri="{FF2B5EF4-FFF2-40B4-BE49-F238E27FC236}">
                <a16:creationId xmlns:a16="http://schemas.microsoft.com/office/drawing/2014/main" id="{7D8CB4EF-D062-44EB-AD6A-DD7397A04BC2}"/>
              </a:ext>
            </a:extLst>
          </p:cNvPr>
          <p:cNvSpPr>
            <a:spLocks noGrp="1"/>
          </p:cNvSpPr>
          <p:nvPr>
            <p:ph type="title"/>
          </p:nvPr>
        </p:nvSpPr>
        <p:spPr/>
        <p:txBody>
          <a:bodyPr/>
          <a:lstStyle/>
          <a:p>
            <a:r>
              <a:rPr lang="en-US" altLang="zh-CN" dirty="0"/>
              <a:t>Run A Star in VS code</a:t>
            </a:r>
            <a:endParaRPr lang="zh-CN" altLang="en-US" dirty="0"/>
          </a:p>
        </p:txBody>
      </p:sp>
      <p:pic>
        <p:nvPicPr>
          <p:cNvPr id="6" name="图片 5">
            <a:extLst>
              <a:ext uri="{FF2B5EF4-FFF2-40B4-BE49-F238E27FC236}">
                <a16:creationId xmlns:a16="http://schemas.microsoft.com/office/drawing/2014/main" id="{131C3267-5921-4C30-B507-0C3B3F4D6F0F}"/>
              </a:ext>
            </a:extLst>
          </p:cNvPr>
          <p:cNvPicPr>
            <a:picLocks noChangeAspect="1"/>
          </p:cNvPicPr>
          <p:nvPr/>
        </p:nvPicPr>
        <p:blipFill>
          <a:blip r:embed="rId2"/>
          <a:stretch>
            <a:fillRect/>
          </a:stretch>
        </p:blipFill>
        <p:spPr>
          <a:xfrm>
            <a:off x="222250" y="1139991"/>
            <a:ext cx="4610100" cy="2138351"/>
          </a:xfrm>
          <a:prstGeom prst="rect">
            <a:avLst/>
          </a:prstGeom>
        </p:spPr>
      </p:pic>
      <p:sp>
        <p:nvSpPr>
          <p:cNvPr id="7" name="文本框 6">
            <a:extLst>
              <a:ext uri="{FF2B5EF4-FFF2-40B4-BE49-F238E27FC236}">
                <a16:creationId xmlns:a16="http://schemas.microsoft.com/office/drawing/2014/main" id="{72044001-19B9-4C0B-A16D-C7D137206F9A}"/>
              </a:ext>
            </a:extLst>
          </p:cNvPr>
          <p:cNvSpPr txBox="1"/>
          <p:nvPr/>
        </p:nvSpPr>
        <p:spPr>
          <a:xfrm>
            <a:off x="5045479" y="841476"/>
            <a:ext cx="1564384" cy="369332"/>
          </a:xfrm>
          <a:prstGeom prst="rect">
            <a:avLst/>
          </a:prstGeom>
          <a:noFill/>
        </p:spPr>
        <p:txBody>
          <a:bodyPr wrap="square">
            <a:spAutoFit/>
          </a:bodyPr>
          <a:lstStyle/>
          <a:p>
            <a:pPr algn="just"/>
            <a:r>
              <a:rPr lang="en-US" altLang="zh-CN" b="0" i="0" dirty="0">
                <a:solidFill>
                  <a:srgbClr val="0000FF"/>
                </a:solidFill>
                <a:effectLst/>
                <a:latin typeface="Roboto"/>
              </a:rPr>
              <a:t>Run the code </a:t>
            </a:r>
            <a:endParaRPr lang="zh-CN" altLang="en-US" dirty="0">
              <a:solidFill>
                <a:srgbClr val="0000FF"/>
              </a:solidFill>
            </a:endParaRPr>
          </a:p>
        </p:txBody>
      </p:sp>
      <p:cxnSp>
        <p:nvCxnSpPr>
          <p:cNvPr id="9" name="直接箭头连接符 8">
            <a:extLst>
              <a:ext uri="{FF2B5EF4-FFF2-40B4-BE49-F238E27FC236}">
                <a16:creationId xmlns:a16="http://schemas.microsoft.com/office/drawing/2014/main" id="{330F3C5C-7B79-469B-959E-D28D58D0A788}"/>
              </a:ext>
            </a:extLst>
          </p:cNvPr>
          <p:cNvCxnSpPr>
            <a:stCxn id="7" idx="1"/>
          </p:cNvCxnSpPr>
          <p:nvPr/>
        </p:nvCxnSpPr>
        <p:spPr>
          <a:xfrm flipH="1">
            <a:off x="4603263" y="1026142"/>
            <a:ext cx="442216" cy="184666"/>
          </a:xfrm>
          <a:prstGeom prst="straightConnector1">
            <a:avLst/>
          </a:prstGeom>
          <a:ln w="28575">
            <a:solidFill>
              <a:srgbClr val="0000FF"/>
            </a:solidFill>
            <a:tailEnd type="triangle"/>
          </a:ln>
        </p:spPr>
        <p:style>
          <a:lnRef idx="1">
            <a:schemeClr val="accent1"/>
          </a:lnRef>
          <a:fillRef idx="0">
            <a:schemeClr val="accent1"/>
          </a:fillRef>
          <a:effectRef idx="0">
            <a:schemeClr val="accent1"/>
          </a:effectRef>
          <a:fontRef idx="minor">
            <a:schemeClr val="tx1"/>
          </a:fontRef>
        </p:style>
      </p:cxnSp>
      <p:pic>
        <p:nvPicPr>
          <p:cNvPr id="11" name="图片 10">
            <a:extLst>
              <a:ext uri="{FF2B5EF4-FFF2-40B4-BE49-F238E27FC236}">
                <a16:creationId xmlns:a16="http://schemas.microsoft.com/office/drawing/2014/main" id="{C48A96AE-AB50-48B3-A85B-6FE1DA652A7C}"/>
              </a:ext>
            </a:extLst>
          </p:cNvPr>
          <p:cNvPicPr>
            <a:picLocks noChangeAspect="1"/>
          </p:cNvPicPr>
          <p:nvPr/>
        </p:nvPicPr>
        <p:blipFill>
          <a:blip r:embed="rId3"/>
          <a:stretch>
            <a:fillRect/>
          </a:stretch>
        </p:blipFill>
        <p:spPr>
          <a:xfrm>
            <a:off x="5810251" y="2498993"/>
            <a:ext cx="3190294" cy="2407694"/>
          </a:xfrm>
          <a:prstGeom prst="rect">
            <a:avLst/>
          </a:prstGeom>
        </p:spPr>
      </p:pic>
      <p:sp>
        <p:nvSpPr>
          <p:cNvPr id="12" name="文本框 11">
            <a:extLst>
              <a:ext uri="{FF2B5EF4-FFF2-40B4-BE49-F238E27FC236}">
                <a16:creationId xmlns:a16="http://schemas.microsoft.com/office/drawing/2014/main" id="{0782BF86-4097-4C10-9E54-993212A34D25}"/>
              </a:ext>
            </a:extLst>
          </p:cNvPr>
          <p:cNvSpPr txBox="1"/>
          <p:nvPr/>
        </p:nvSpPr>
        <p:spPr>
          <a:xfrm>
            <a:off x="217446" y="3392191"/>
            <a:ext cx="5141953" cy="1754326"/>
          </a:xfrm>
          <a:prstGeom prst="rect">
            <a:avLst/>
          </a:prstGeom>
          <a:noFill/>
        </p:spPr>
        <p:txBody>
          <a:bodyPr wrap="square">
            <a:spAutoFit/>
          </a:bodyPr>
          <a:lstStyle/>
          <a:p>
            <a:pPr algn="just"/>
            <a:r>
              <a:rPr lang="en-US" altLang="zh-CN" b="0" i="0" dirty="0">
                <a:solidFill>
                  <a:srgbClr val="0000FF"/>
                </a:solidFill>
                <a:effectLst/>
                <a:latin typeface="Roboto"/>
              </a:rPr>
              <a:t>A* is a graph traversal and path search algorithm, which is often used in many fields of computer science due to its completeness, optimality, and optimal efficiency. One major practical drawback is its space complexity, as it stores all generated nodes in memory.</a:t>
            </a:r>
            <a:endParaRPr lang="zh-CN" altLang="en-US" dirty="0">
              <a:solidFill>
                <a:srgbClr val="0000FF"/>
              </a:solidFill>
            </a:endParaRPr>
          </a:p>
        </p:txBody>
      </p:sp>
    </p:spTree>
    <p:extLst>
      <p:ext uri="{BB962C8B-B14F-4D97-AF65-F5344CB8AC3E}">
        <p14:creationId xmlns:p14="http://schemas.microsoft.com/office/powerpoint/2010/main" val="33795509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2E7C564B-F3B1-4B8C-B6CD-B4E5EBFD4DA6}"/>
              </a:ext>
            </a:extLst>
          </p:cNvPr>
          <p:cNvSpPr>
            <a:spLocks noGrp="1"/>
          </p:cNvSpPr>
          <p:nvPr>
            <p:ph idx="1"/>
          </p:nvPr>
        </p:nvSpPr>
        <p:spPr/>
        <p:txBody>
          <a:bodyPr>
            <a:normAutofit fontScale="62500" lnSpcReduction="20000"/>
          </a:bodyPr>
          <a:lstStyle/>
          <a:p>
            <a:r>
              <a:rPr lang="en-US" altLang="zh-CN" dirty="0">
                <a:solidFill>
                  <a:srgbClr val="0000FF"/>
                </a:solidFill>
              </a:rPr>
              <a:t>What is Python?</a:t>
            </a:r>
          </a:p>
          <a:p>
            <a:pPr lvl="1">
              <a:lnSpc>
                <a:spcPct val="120000"/>
              </a:lnSpc>
            </a:pPr>
            <a:r>
              <a:rPr lang="en-US" altLang="zh-CN" dirty="0"/>
              <a:t>Python is a </a:t>
            </a:r>
            <a:r>
              <a:rPr lang="en-US" altLang="zh-CN" b="1" dirty="0">
                <a:solidFill>
                  <a:srgbClr val="0000FF"/>
                </a:solidFill>
              </a:rPr>
              <a:t>popular programming language</a:t>
            </a:r>
            <a:r>
              <a:rPr lang="en-US" altLang="zh-CN" dirty="0"/>
              <a:t>. It was created by Guido van Rossum, and released in 1991.</a:t>
            </a:r>
          </a:p>
          <a:p>
            <a:r>
              <a:rPr lang="en-US" altLang="zh-CN" dirty="0">
                <a:solidFill>
                  <a:srgbClr val="0000FF"/>
                </a:solidFill>
              </a:rPr>
              <a:t>It is used for:</a:t>
            </a:r>
          </a:p>
          <a:p>
            <a:pPr lvl="1"/>
            <a:r>
              <a:rPr lang="en-US" altLang="zh-CN" dirty="0"/>
              <a:t>web development (server-side),</a:t>
            </a:r>
          </a:p>
          <a:p>
            <a:pPr lvl="1"/>
            <a:r>
              <a:rPr lang="en-US" altLang="zh-CN" dirty="0"/>
              <a:t>software development,</a:t>
            </a:r>
          </a:p>
          <a:p>
            <a:pPr lvl="1"/>
            <a:r>
              <a:rPr lang="en-US" altLang="zh-CN" dirty="0"/>
              <a:t>mathematics,</a:t>
            </a:r>
          </a:p>
          <a:p>
            <a:pPr lvl="1"/>
            <a:r>
              <a:rPr lang="en-US" altLang="zh-CN" dirty="0"/>
              <a:t>system scripting.</a:t>
            </a:r>
          </a:p>
          <a:p>
            <a:r>
              <a:rPr lang="en-US" altLang="zh-CN" dirty="0">
                <a:solidFill>
                  <a:srgbClr val="0000FF"/>
                </a:solidFill>
              </a:rPr>
              <a:t>What can Python do?</a:t>
            </a:r>
          </a:p>
          <a:p>
            <a:pPr lvl="1"/>
            <a:r>
              <a:rPr lang="en-US" altLang="zh-CN" dirty="0"/>
              <a:t>Python can be used on a server to create web applications.</a:t>
            </a:r>
          </a:p>
          <a:p>
            <a:pPr lvl="1"/>
            <a:r>
              <a:rPr lang="en-US" altLang="zh-CN" dirty="0"/>
              <a:t>Python can be used alongside software to create workflows.</a:t>
            </a:r>
          </a:p>
          <a:p>
            <a:pPr lvl="1"/>
            <a:r>
              <a:rPr lang="en-US" altLang="zh-CN" dirty="0"/>
              <a:t>Python can connect to database systems. It can also read and modify files.</a:t>
            </a:r>
          </a:p>
          <a:p>
            <a:pPr lvl="1"/>
            <a:r>
              <a:rPr lang="en-US" altLang="zh-CN" dirty="0"/>
              <a:t>Python can be used to handle big data and perform complex mathematics.</a:t>
            </a:r>
          </a:p>
          <a:p>
            <a:pPr lvl="1"/>
            <a:r>
              <a:rPr lang="en-US" altLang="zh-CN" dirty="0"/>
              <a:t>Python can be used for rapid prototyping, or for production-ready software development.</a:t>
            </a:r>
            <a:endParaRPr lang="zh-CN" altLang="en-US" dirty="0"/>
          </a:p>
        </p:txBody>
      </p:sp>
      <p:sp>
        <p:nvSpPr>
          <p:cNvPr id="3" name="灯片编号占位符 2">
            <a:extLst>
              <a:ext uri="{FF2B5EF4-FFF2-40B4-BE49-F238E27FC236}">
                <a16:creationId xmlns:a16="http://schemas.microsoft.com/office/drawing/2014/main" id="{BA367091-D21A-40E0-8D29-6A8BFC553FC1}"/>
              </a:ext>
            </a:extLst>
          </p:cNvPr>
          <p:cNvSpPr>
            <a:spLocks noGrp="1"/>
          </p:cNvSpPr>
          <p:nvPr>
            <p:ph type="sldNum" sz="quarter" idx="12"/>
          </p:nvPr>
        </p:nvSpPr>
        <p:spPr/>
        <p:txBody>
          <a:bodyPr/>
          <a:lstStyle/>
          <a:p>
            <a:fld id="{2B7B873C-A46E-4878-A014-BF36A57BE664}" type="slidenum">
              <a:rPr lang="en-US" smtClean="0"/>
              <a:pPr/>
              <a:t>13</a:t>
            </a:fld>
            <a:endParaRPr lang="en-US" dirty="0"/>
          </a:p>
        </p:txBody>
      </p:sp>
      <p:sp>
        <p:nvSpPr>
          <p:cNvPr id="4" name="标题 3">
            <a:extLst>
              <a:ext uri="{FF2B5EF4-FFF2-40B4-BE49-F238E27FC236}">
                <a16:creationId xmlns:a16="http://schemas.microsoft.com/office/drawing/2014/main" id="{2693D353-3862-4405-8715-59C513DDD3A8}"/>
              </a:ext>
            </a:extLst>
          </p:cNvPr>
          <p:cNvSpPr>
            <a:spLocks noGrp="1"/>
          </p:cNvSpPr>
          <p:nvPr>
            <p:ph type="title"/>
          </p:nvPr>
        </p:nvSpPr>
        <p:spPr/>
        <p:txBody>
          <a:bodyPr/>
          <a:lstStyle/>
          <a:p>
            <a:r>
              <a:rPr lang="en-US" altLang="zh-CN" dirty="0"/>
              <a:t>Python</a:t>
            </a:r>
            <a:endParaRPr lang="zh-CN" altLang="en-US" dirty="0"/>
          </a:p>
        </p:txBody>
      </p:sp>
      <p:sp>
        <p:nvSpPr>
          <p:cNvPr id="8" name="文本框 7">
            <a:extLst>
              <a:ext uri="{FF2B5EF4-FFF2-40B4-BE49-F238E27FC236}">
                <a16:creationId xmlns:a16="http://schemas.microsoft.com/office/drawing/2014/main" id="{55D8EAF3-52B9-4CC3-907F-B9BF9AC06E96}"/>
              </a:ext>
            </a:extLst>
          </p:cNvPr>
          <p:cNvSpPr txBox="1"/>
          <p:nvPr/>
        </p:nvSpPr>
        <p:spPr>
          <a:xfrm>
            <a:off x="0" y="4864410"/>
            <a:ext cx="4801297" cy="276999"/>
          </a:xfrm>
          <a:prstGeom prst="rect">
            <a:avLst/>
          </a:prstGeom>
          <a:noFill/>
        </p:spPr>
        <p:txBody>
          <a:bodyPr wrap="square">
            <a:spAutoFit/>
          </a:bodyPr>
          <a:lstStyle/>
          <a:p>
            <a:r>
              <a:rPr lang="en-US" altLang="zh-CN" sz="1200" dirty="0"/>
              <a:t>https://www.w3schools.com/python/python_intro.asp</a:t>
            </a:r>
            <a:endParaRPr lang="zh-CN" altLang="en-US" sz="1200" dirty="0"/>
          </a:p>
        </p:txBody>
      </p:sp>
    </p:spTree>
    <p:extLst>
      <p:ext uri="{BB962C8B-B14F-4D97-AF65-F5344CB8AC3E}">
        <p14:creationId xmlns:p14="http://schemas.microsoft.com/office/powerpoint/2010/main" val="27060660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2E7C564B-F3B1-4B8C-B6CD-B4E5EBFD4DA6}"/>
              </a:ext>
            </a:extLst>
          </p:cNvPr>
          <p:cNvSpPr>
            <a:spLocks noGrp="1"/>
          </p:cNvSpPr>
          <p:nvPr>
            <p:ph idx="1"/>
          </p:nvPr>
        </p:nvSpPr>
        <p:spPr/>
        <p:txBody>
          <a:bodyPr>
            <a:normAutofit lnSpcReduction="10000"/>
          </a:bodyPr>
          <a:lstStyle/>
          <a:p>
            <a:r>
              <a:rPr lang="en-US" altLang="zh-CN" dirty="0">
                <a:solidFill>
                  <a:srgbClr val="0000FF"/>
                </a:solidFill>
              </a:rPr>
              <a:t>Check you Python Version?</a:t>
            </a:r>
          </a:p>
          <a:p>
            <a:pPr lvl="1">
              <a:lnSpc>
                <a:spcPct val="120000"/>
              </a:lnSpc>
            </a:pPr>
            <a:r>
              <a:rPr lang="en-US" altLang="zh-CN" dirty="0">
                <a:solidFill>
                  <a:srgbClr val="FF00FF"/>
                </a:solidFill>
              </a:rPr>
              <a:t>python --version</a:t>
            </a:r>
          </a:p>
          <a:p>
            <a:r>
              <a:rPr lang="en-US" altLang="zh-CN" dirty="0">
                <a:solidFill>
                  <a:srgbClr val="0000FF"/>
                </a:solidFill>
              </a:rPr>
              <a:t>print:</a:t>
            </a:r>
          </a:p>
          <a:p>
            <a:pPr lvl="1"/>
            <a:r>
              <a:rPr lang="en-US" altLang="zh-CN" b="0" i="0" dirty="0">
                <a:solidFill>
                  <a:srgbClr val="FF00FF"/>
                </a:solidFill>
                <a:effectLst/>
                <a:latin typeface="Consolas" panose="020B0609020204030204" pitchFamily="49" charset="0"/>
              </a:rPr>
              <a:t>print("Hello, World!")</a:t>
            </a:r>
          </a:p>
          <a:p>
            <a:r>
              <a:rPr lang="en-US" altLang="zh-CN" dirty="0">
                <a:solidFill>
                  <a:srgbClr val="0000FF"/>
                </a:solidFill>
              </a:rPr>
              <a:t>Define variable</a:t>
            </a:r>
          </a:p>
          <a:p>
            <a:pPr lvl="1"/>
            <a:r>
              <a:rPr lang="en-US" altLang="zh-CN" dirty="0">
                <a:solidFill>
                  <a:srgbClr val="FF00FF"/>
                </a:solidFill>
              </a:rPr>
              <a:t>a=1</a:t>
            </a:r>
          </a:p>
          <a:p>
            <a:pPr lvl="1"/>
            <a:r>
              <a:rPr lang="en-US" altLang="zh-CN" dirty="0">
                <a:solidFill>
                  <a:srgbClr val="FF00FF"/>
                </a:solidFill>
              </a:rPr>
              <a:t>b=“hello world”</a:t>
            </a:r>
          </a:p>
          <a:p>
            <a:pPr lvl="1"/>
            <a:r>
              <a:rPr lang="en-US" altLang="zh-CN" dirty="0">
                <a:solidFill>
                  <a:srgbClr val="FF00FF"/>
                </a:solidFill>
              </a:rPr>
              <a:t>Print(a)</a:t>
            </a:r>
          </a:p>
          <a:p>
            <a:pPr lvl="1"/>
            <a:r>
              <a:rPr lang="en-US" altLang="zh-CN" dirty="0">
                <a:solidFill>
                  <a:srgbClr val="FF00FF"/>
                </a:solidFill>
              </a:rPr>
              <a:t>Print(b)</a:t>
            </a:r>
          </a:p>
        </p:txBody>
      </p:sp>
      <p:sp>
        <p:nvSpPr>
          <p:cNvPr id="3" name="灯片编号占位符 2">
            <a:extLst>
              <a:ext uri="{FF2B5EF4-FFF2-40B4-BE49-F238E27FC236}">
                <a16:creationId xmlns:a16="http://schemas.microsoft.com/office/drawing/2014/main" id="{BA367091-D21A-40E0-8D29-6A8BFC553FC1}"/>
              </a:ext>
            </a:extLst>
          </p:cNvPr>
          <p:cNvSpPr>
            <a:spLocks noGrp="1"/>
          </p:cNvSpPr>
          <p:nvPr>
            <p:ph type="sldNum" sz="quarter" idx="12"/>
          </p:nvPr>
        </p:nvSpPr>
        <p:spPr/>
        <p:txBody>
          <a:bodyPr/>
          <a:lstStyle/>
          <a:p>
            <a:fld id="{2B7B873C-A46E-4878-A014-BF36A57BE664}" type="slidenum">
              <a:rPr lang="en-US" smtClean="0"/>
              <a:pPr/>
              <a:t>14</a:t>
            </a:fld>
            <a:endParaRPr lang="en-US" dirty="0"/>
          </a:p>
        </p:txBody>
      </p:sp>
      <p:sp>
        <p:nvSpPr>
          <p:cNvPr id="4" name="标题 3">
            <a:extLst>
              <a:ext uri="{FF2B5EF4-FFF2-40B4-BE49-F238E27FC236}">
                <a16:creationId xmlns:a16="http://schemas.microsoft.com/office/drawing/2014/main" id="{2693D353-3862-4405-8715-59C513DDD3A8}"/>
              </a:ext>
            </a:extLst>
          </p:cNvPr>
          <p:cNvSpPr>
            <a:spLocks noGrp="1"/>
          </p:cNvSpPr>
          <p:nvPr>
            <p:ph type="title"/>
          </p:nvPr>
        </p:nvSpPr>
        <p:spPr/>
        <p:txBody>
          <a:bodyPr/>
          <a:lstStyle/>
          <a:p>
            <a:r>
              <a:rPr lang="en-US" altLang="zh-CN" dirty="0"/>
              <a:t>Usages of Python</a:t>
            </a:r>
            <a:endParaRPr lang="zh-CN" altLang="en-US" dirty="0"/>
          </a:p>
        </p:txBody>
      </p:sp>
      <p:sp>
        <p:nvSpPr>
          <p:cNvPr id="8" name="文本框 7">
            <a:extLst>
              <a:ext uri="{FF2B5EF4-FFF2-40B4-BE49-F238E27FC236}">
                <a16:creationId xmlns:a16="http://schemas.microsoft.com/office/drawing/2014/main" id="{55D8EAF3-52B9-4CC3-907F-B9BF9AC06E96}"/>
              </a:ext>
            </a:extLst>
          </p:cNvPr>
          <p:cNvSpPr txBox="1"/>
          <p:nvPr/>
        </p:nvSpPr>
        <p:spPr>
          <a:xfrm>
            <a:off x="0" y="4864410"/>
            <a:ext cx="4801297" cy="276999"/>
          </a:xfrm>
          <a:prstGeom prst="rect">
            <a:avLst/>
          </a:prstGeom>
          <a:noFill/>
        </p:spPr>
        <p:txBody>
          <a:bodyPr wrap="square">
            <a:spAutoFit/>
          </a:bodyPr>
          <a:lstStyle/>
          <a:p>
            <a:r>
              <a:rPr lang="en-US" altLang="zh-CN" sz="1200" dirty="0"/>
              <a:t>https://www.w3schools.com/python/python_getstarted.asp</a:t>
            </a:r>
            <a:endParaRPr lang="zh-CN" altLang="en-US" sz="1200" dirty="0"/>
          </a:p>
        </p:txBody>
      </p:sp>
    </p:spTree>
    <p:extLst>
      <p:ext uri="{BB962C8B-B14F-4D97-AF65-F5344CB8AC3E}">
        <p14:creationId xmlns:p14="http://schemas.microsoft.com/office/powerpoint/2010/main" val="5942341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2E7C564B-F3B1-4B8C-B6CD-B4E5EBFD4DA6}"/>
              </a:ext>
            </a:extLst>
          </p:cNvPr>
          <p:cNvSpPr>
            <a:spLocks noGrp="1"/>
          </p:cNvSpPr>
          <p:nvPr>
            <p:ph idx="1"/>
          </p:nvPr>
        </p:nvSpPr>
        <p:spPr/>
        <p:txBody>
          <a:bodyPr>
            <a:normAutofit fontScale="92500" lnSpcReduction="20000"/>
          </a:bodyPr>
          <a:lstStyle/>
          <a:p>
            <a:r>
              <a:rPr lang="en-US" altLang="zh-CN" dirty="0">
                <a:solidFill>
                  <a:srgbClr val="0000FF"/>
                </a:solidFill>
              </a:rPr>
              <a:t>if function</a:t>
            </a:r>
          </a:p>
          <a:p>
            <a:pPr lvl="1">
              <a:lnSpc>
                <a:spcPct val="120000"/>
              </a:lnSpc>
            </a:pPr>
            <a:r>
              <a:rPr lang="en-US" altLang="zh-CN" dirty="0">
                <a:solidFill>
                  <a:srgbClr val="FF00FF"/>
                </a:solidFill>
              </a:rPr>
              <a:t>if 5 &gt; 2:</a:t>
            </a:r>
          </a:p>
          <a:p>
            <a:pPr lvl="2">
              <a:lnSpc>
                <a:spcPct val="120000"/>
              </a:lnSpc>
            </a:pPr>
            <a:r>
              <a:rPr lang="en-US" altLang="zh-CN" dirty="0">
                <a:solidFill>
                  <a:srgbClr val="FF00FF"/>
                </a:solidFill>
              </a:rPr>
              <a:t>print("Five is greater than two!")</a:t>
            </a:r>
          </a:p>
          <a:p>
            <a:pPr lvl="2"/>
            <a:r>
              <a:rPr lang="en-US" altLang="zh-CN" b="0" i="0" dirty="0">
                <a:solidFill>
                  <a:srgbClr val="FF00FF"/>
                </a:solidFill>
                <a:effectLst/>
                <a:latin typeface="Consolas" panose="020B0609020204030204" pitchFamily="49" charset="0"/>
              </a:rPr>
              <a:t>print("Hello, World!")</a:t>
            </a:r>
          </a:p>
          <a:p>
            <a:r>
              <a:rPr lang="en-US" altLang="zh-CN" dirty="0">
                <a:solidFill>
                  <a:srgbClr val="FF0000"/>
                </a:solidFill>
              </a:rPr>
              <a:t>Syntax Error if you neglect the indentation</a:t>
            </a:r>
          </a:p>
          <a:p>
            <a:pPr lvl="1"/>
            <a:r>
              <a:rPr lang="en-US" altLang="zh-CN" dirty="0">
                <a:solidFill>
                  <a:srgbClr val="FF00FF"/>
                </a:solidFill>
              </a:rPr>
              <a:t>if 5 &gt; 2:</a:t>
            </a:r>
          </a:p>
          <a:p>
            <a:pPr lvl="1"/>
            <a:r>
              <a:rPr lang="en-US" altLang="zh-CN" dirty="0">
                <a:solidFill>
                  <a:srgbClr val="FF00FF"/>
                </a:solidFill>
              </a:rPr>
              <a:t>print("F</a:t>
            </a:r>
          </a:p>
          <a:p>
            <a:r>
              <a:rPr lang="en-US" altLang="zh-CN" dirty="0">
                <a:solidFill>
                  <a:srgbClr val="FF0000"/>
                </a:solidFill>
              </a:rPr>
              <a:t>Syntax Error if you add additional the indentation</a:t>
            </a:r>
          </a:p>
          <a:p>
            <a:pPr lvl="1"/>
            <a:r>
              <a:rPr lang="en-US" altLang="zh-CN" dirty="0">
                <a:solidFill>
                  <a:srgbClr val="FF00FF"/>
                </a:solidFill>
              </a:rPr>
              <a:t>if 5 &gt; 2:</a:t>
            </a:r>
          </a:p>
          <a:p>
            <a:pPr lvl="2"/>
            <a:r>
              <a:rPr lang="en-US" altLang="zh-CN" dirty="0">
                <a:solidFill>
                  <a:srgbClr val="FF00FF"/>
                </a:solidFill>
              </a:rPr>
              <a:t>print("Five is greater than two!")</a:t>
            </a:r>
          </a:p>
          <a:p>
            <a:pPr lvl="3"/>
            <a:r>
              <a:rPr lang="en-US" altLang="zh-CN" dirty="0">
                <a:solidFill>
                  <a:srgbClr val="FF00FF"/>
                </a:solidFill>
              </a:rPr>
              <a:t>print("Five is greater than two!")</a:t>
            </a:r>
          </a:p>
        </p:txBody>
      </p:sp>
      <p:sp>
        <p:nvSpPr>
          <p:cNvPr id="3" name="灯片编号占位符 2">
            <a:extLst>
              <a:ext uri="{FF2B5EF4-FFF2-40B4-BE49-F238E27FC236}">
                <a16:creationId xmlns:a16="http://schemas.microsoft.com/office/drawing/2014/main" id="{BA367091-D21A-40E0-8D29-6A8BFC553FC1}"/>
              </a:ext>
            </a:extLst>
          </p:cNvPr>
          <p:cNvSpPr>
            <a:spLocks noGrp="1"/>
          </p:cNvSpPr>
          <p:nvPr>
            <p:ph type="sldNum" sz="quarter" idx="12"/>
          </p:nvPr>
        </p:nvSpPr>
        <p:spPr/>
        <p:txBody>
          <a:bodyPr/>
          <a:lstStyle/>
          <a:p>
            <a:fld id="{2B7B873C-A46E-4878-A014-BF36A57BE664}" type="slidenum">
              <a:rPr lang="en-US" smtClean="0"/>
              <a:pPr/>
              <a:t>15</a:t>
            </a:fld>
            <a:endParaRPr lang="en-US" dirty="0"/>
          </a:p>
        </p:txBody>
      </p:sp>
      <p:sp>
        <p:nvSpPr>
          <p:cNvPr id="4" name="标题 3">
            <a:extLst>
              <a:ext uri="{FF2B5EF4-FFF2-40B4-BE49-F238E27FC236}">
                <a16:creationId xmlns:a16="http://schemas.microsoft.com/office/drawing/2014/main" id="{2693D353-3862-4405-8715-59C513DDD3A8}"/>
              </a:ext>
            </a:extLst>
          </p:cNvPr>
          <p:cNvSpPr>
            <a:spLocks noGrp="1"/>
          </p:cNvSpPr>
          <p:nvPr>
            <p:ph type="title"/>
          </p:nvPr>
        </p:nvSpPr>
        <p:spPr/>
        <p:txBody>
          <a:bodyPr/>
          <a:lstStyle/>
          <a:p>
            <a:r>
              <a:rPr lang="en-US" altLang="zh-CN" dirty="0"/>
              <a:t>Usages of Python</a:t>
            </a:r>
            <a:endParaRPr lang="zh-CN" altLang="en-US" dirty="0"/>
          </a:p>
        </p:txBody>
      </p:sp>
      <p:sp>
        <p:nvSpPr>
          <p:cNvPr id="8" name="文本框 7">
            <a:extLst>
              <a:ext uri="{FF2B5EF4-FFF2-40B4-BE49-F238E27FC236}">
                <a16:creationId xmlns:a16="http://schemas.microsoft.com/office/drawing/2014/main" id="{55D8EAF3-52B9-4CC3-907F-B9BF9AC06E96}"/>
              </a:ext>
            </a:extLst>
          </p:cNvPr>
          <p:cNvSpPr txBox="1"/>
          <p:nvPr/>
        </p:nvSpPr>
        <p:spPr>
          <a:xfrm>
            <a:off x="0" y="4864410"/>
            <a:ext cx="4801297" cy="276999"/>
          </a:xfrm>
          <a:prstGeom prst="rect">
            <a:avLst/>
          </a:prstGeom>
          <a:noFill/>
        </p:spPr>
        <p:txBody>
          <a:bodyPr wrap="square">
            <a:spAutoFit/>
          </a:bodyPr>
          <a:lstStyle/>
          <a:p>
            <a:r>
              <a:rPr lang="en-US" altLang="zh-CN" sz="1200" dirty="0"/>
              <a:t>https://www.w3schools.com/python/python_getstarted.asp</a:t>
            </a:r>
            <a:endParaRPr lang="zh-CN" altLang="en-US" sz="1200" dirty="0"/>
          </a:p>
        </p:txBody>
      </p:sp>
    </p:spTree>
    <p:extLst>
      <p:ext uri="{BB962C8B-B14F-4D97-AF65-F5344CB8AC3E}">
        <p14:creationId xmlns:p14="http://schemas.microsoft.com/office/powerpoint/2010/main" val="24711694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2E7C564B-F3B1-4B8C-B6CD-B4E5EBFD4DA6}"/>
              </a:ext>
            </a:extLst>
          </p:cNvPr>
          <p:cNvSpPr>
            <a:spLocks noGrp="1"/>
          </p:cNvSpPr>
          <p:nvPr>
            <p:ph idx="1"/>
          </p:nvPr>
        </p:nvSpPr>
        <p:spPr/>
        <p:txBody>
          <a:bodyPr>
            <a:normAutofit fontScale="70000" lnSpcReduction="20000"/>
          </a:bodyPr>
          <a:lstStyle/>
          <a:p>
            <a:r>
              <a:rPr lang="en-US" altLang="zh-CN" dirty="0">
                <a:solidFill>
                  <a:srgbClr val="0000FF"/>
                </a:solidFill>
              </a:rPr>
              <a:t>Single line comments</a:t>
            </a:r>
          </a:p>
          <a:p>
            <a:pPr lvl="1">
              <a:lnSpc>
                <a:spcPct val="120000"/>
              </a:lnSpc>
            </a:pPr>
            <a:r>
              <a:rPr lang="en-US" altLang="zh-CN" dirty="0">
                <a:solidFill>
                  <a:srgbClr val="FF00FF"/>
                </a:solidFill>
              </a:rPr>
              <a:t>#This is a comment</a:t>
            </a:r>
          </a:p>
          <a:p>
            <a:pPr lvl="1">
              <a:lnSpc>
                <a:spcPct val="120000"/>
              </a:lnSpc>
            </a:pPr>
            <a:r>
              <a:rPr lang="en-US" altLang="zh-CN" dirty="0">
                <a:solidFill>
                  <a:srgbClr val="FF00FF"/>
                </a:solidFill>
              </a:rPr>
              <a:t>print("Hello, World!")</a:t>
            </a:r>
          </a:p>
          <a:p>
            <a:pPr lvl="1">
              <a:lnSpc>
                <a:spcPct val="120000"/>
              </a:lnSpc>
            </a:pPr>
            <a:endParaRPr lang="en-US" altLang="zh-CN" dirty="0">
              <a:solidFill>
                <a:srgbClr val="FF0000"/>
              </a:solidFill>
            </a:endParaRPr>
          </a:p>
          <a:p>
            <a:r>
              <a:rPr lang="en-US" altLang="zh-CN" dirty="0">
                <a:solidFill>
                  <a:srgbClr val="0000FF"/>
                </a:solidFill>
              </a:rPr>
              <a:t>multiple lines comments</a:t>
            </a:r>
          </a:p>
          <a:p>
            <a:pPr lvl="1">
              <a:lnSpc>
                <a:spcPct val="120000"/>
              </a:lnSpc>
            </a:pPr>
            <a:r>
              <a:rPr lang="en-US" altLang="zh-CN" dirty="0">
                <a:solidFill>
                  <a:srgbClr val="FF00FF"/>
                </a:solidFill>
              </a:rPr>
              <a:t>"""</a:t>
            </a:r>
          </a:p>
          <a:p>
            <a:pPr lvl="1">
              <a:lnSpc>
                <a:spcPct val="120000"/>
              </a:lnSpc>
            </a:pPr>
            <a:r>
              <a:rPr lang="en-US" altLang="zh-CN" dirty="0">
                <a:solidFill>
                  <a:srgbClr val="FF00FF"/>
                </a:solidFill>
              </a:rPr>
              <a:t>This is a comment</a:t>
            </a:r>
          </a:p>
          <a:p>
            <a:pPr lvl="1">
              <a:lnSpc>
                <a:spcPct val="120000"/>
              </a:lnSpc>
            </a:pPr>
            <a:r>
              <a:rPr lang="en-US" altLang="zh-CN" dirty="0">
                <a:solidFill>
                  <a:srgbClr val="FF00FF"/>
                </a:solidFill>
              </a:rPr>
              <a:t>written in</a:t>
            </a:r>
          </a:p>
          <a:p>
            <a:pPr lvl="1">
              <a:lnSpc>
                <a:spcPct val="120000"/>
              </a:lnSpc>
            </a:pPr>
            <a:r>
              <a:rPr lang="en-US" altLang="zh-CN" dirty="0">
                <a:solidFill>
                  <a:srgbClr val="FF00FF"/>
                </a:solidFill>
              </a:rPr>
              <a:t>more than just one line</a:t>
            </a:r>
          </a:p>
          <a:p>
            <a:pPr lvl="1">
              <a:lnSpc>
                <a:spcPct val="120000"/>
              </a:lnSpc>
            </a:pPr>
            <a:r>
              <a:rPr lang="en-US" altLang="zh-CN" dirty="0">
                <a:solidFill>
                  <a:srgbClr val="FF00FF"/>
                </a:solidFill>
              </a:rPr>
              <a:t>"""</a:t>
            </a:r>
          </a:p>
          <a:p>
            <a:pPr lvl="1">
              <a:lnSpc>
                <a:spcPct val="120000"/>
              </a:lnSpc>
            </a:pPr>
            <a:r>
              <a:rPr lang="en-US" altLang="zh-CN" dirty="0">
                <a:solidFill>
                  <a:srgbClr val="FF00FF"/>
                </a:solidFill>
              </a:rPr>
              <a:t>print("Hello, World!")</a:t>
            </a:r>
            <a:endParaRPr lang="en-US" altLang="zh-CN" dirty="0"/>
          </a:p>
        </p:txBody>
      </p:sp>
      <p:sp>
        <p:nvSpPr>
          <p:cNvPr id="3" name="灯片编号占位符 2">
            <a:extLst>
              <a:ext uri="{FF2B5EF4-FFF2-40B4-BE49-F238E27FC236}">
                <a16:creationId xmlns:a16="http://schemas.microsoft.com/office/drawing/2014/main" id="{BA367091-D21A-40E0-8D29-6A8BFC553FC1}"/>
              </a:ext>
            </a:extLst>
          </p:cNvPr>
          <p:cNvSpPr>
            <a:spLocks noGrp="1"/>
          </p:cNvSpPr>
          <p:nvPr>
            <p:ph type="sldNum" sz="quarter" idx="12"/>
          </p:nvPr>
        </p:nvSpPr>
        <p:spPr/>
        <p:txBody>
          <a:bodyPr/>
          <a:lstStyle/>
          <a:p>
            <a:fld id="{2B7B873C-A46E-4878-A014-BF36A57BE664}" type="slidenum">
              <a:rPr lang="en-US" smtClean="0"/>
              <a:pPr/>
              <a:t>16</a:t>
            </a:fld>
            <a:endParaRPr lang="en-US" dirty="0"/>
          </a:p>
        </p:txBody>
      </p:sp>
      <p:sp>
        <p:nvSpPr>
          <p:cNvPr id="4" name="标题 3">
            <a:extLst>
              <a:ext uri="{FF2B5EF4-FFF2-40B4-BE49-F238E27FC236}">
                <a16:creationId xmlns:a16="http://schemas.microsoft.com/office/drawing/2014/main" id="{2693D353-3862-4405-8715-59C513DDD3A8}"/>
              </a:ext>
            </a:extLst>
          </p:cNvPr>
          <p:cNvSpPr>
            <a:spLocks noGrp="1"/>
          </p:cNvSpPr>
          <p:nvPr>
            <p:ph type="title"/>
          </p:nvPr>
        </p:nvSpPr>
        <p:spPr/>
        <p:txBody>
          <a:bodyPr/>
          <a:lstStyle/>
          <a:p>
            <a:r>
              <a:rPr lang="en-US" altLang="zh-CN" dirty="0"/>
              <a:t>Python comments</a:t>
            </a:r>
            <a:endParaRPr lang="zh-CN" altLang="en-US" dirty="0"/>
          </a:p>
        </p:txBody>
      </p:sp>
      <p:sp>
        <p:nvSpPr>
          <p:cNvPr id="8" name="文本框 7">
            <a:extLst>
              <a:ext uri="{FF2B5EF4-FFF2-40B4-BE49-F238E27FC236}">
                <a16:creationId xmlns:a16="http://schemas.microsoft.com/office/drawing/2014/main" id="{55D8EAF3-52B9-4CC3-907F-B9BF9AC06E96}"/>
              </a:ext>
            </a:extLst>
          </p:cNvPr>
          <p:cNvSpPr txBox="1"/>
          <p:nvPr/>
        </p:nvSpPr>
        <p:spPr>
          <a:xfrm>
            <a:off x="0" y="4864410"/>
            <a:ext cx="4801297" cy="276999"/>
          </a:xfrm>
          <a:prstGeom prst="rect">
            <a:avLst/>
          </a:prstGeom>
          <a:noFill/>
        </p:spPr>
        <p:txBody>
          <a:bodyPr wrap="square">
            <a:spAutoFit/>
          </a:bodyPr>
          <a:lstStyle/>
          <a:p>
            <a:r>
              <a:rPr lang="en-US" altLang="zh-CN" sz="1200" dirty="0"/>
              <a:t>https://www.w3schools.com/python/python_getstarted.asp</a:t>
            </a:r>
            <a:endParaRPr lang="zh-CN" altLang="en-US" sz="1200" dirty="0"/>
          </a:p>
        </p:txBody>
      </p:sp>
    </p:spTree>
    <p:extLst>
      <p:ext uri="{BB962C8B-B14F-4D97-AF65-F5344CB8AC3E}">
        <p14:creationId xmlns:p14="http://schemas.microsoft.com/office/powerpoint/2010/main" val="26590779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2E7C564B-F3B1-4B8C-B6CD-B4E5EBFD4DA6}"/>
              </a:ext>
            </a:extLst>
          </p:cNvPr>
          <p:cNvSpPr>
            <a:spLocks noGrp="1"/>
          </p:cNvSpPr>
          <p:nvPr>
            <p:ph idx="1"/>
          </p:nvPr>
        </p:nvSpPr>
        <p:spPr/>
        <p:txBody>
          <a:bodyPr>
            <a:normAutofit fontScale="70000" lnSpcReduction="20000"/>
          </a:bodyPr>
          <a:lstStyle/>
          <a:p>
            <a:r>
              <a:rPr lang="en-US" altLang="zh-CN" dirty="0">
                <a:solidFill>
                  <a:srgbClr val="0000FF"/>
                </a:solidFill>
              </a:rPr>
              <a:t>Single line comments</a:t>
            </a:r>
          </a:p>
          <a:p>
            <a:pPr lvl="1">
              <a:lnSpc>
                <a:spcPct val="120000"/>
              </a:lnSpc>
            </a:pPr>
            <a:r>
              <a:rPr lang="en-US" altLang="zh-CN" dirty="0">
                <a:solidFill>
                  <a:srgbClr val="FF00FF"/>
                </a:solidFill>
              </a:rPr>
              <a:t>#This is a comment</a:t>
            </a:r>
          </a:p>
          <a:p>
            <a:pPr lvl="1">
              <a:lnSpc>
                <a:spcPct val="120000"/>
              </a:lnSpc>
            </a:pPr>
            <a:r>
              <a:rPr lang="en-US" altLang="zh-CN" dirty="0">
                <a:solidFill>
                  <a:srgbClr val="FF00FF"/>
                </a:solidFill>
              </a:rPr>
              <a:t>print("Hello, World!")</a:t>
            </a:r>
          </a:p>
          <a:p>
            <a:pPr lvl="1">
              <a:lnSpc>
                <a:spcPct val="120000"/>
              </a:lnSpc>
            </a:pPr>
            <a:endParaRPr lang="en-US" altLang="zh-CN" dirty="0">
              <a:solidFill>
                <a:srgbClr val="FF0000"/>
              </a:solidFill>
            </a:endParaRPr>
          </a:p>
          <a:p>
            <a:r>
              <a:rPr lang="en-US" altLang="zh-CN" dirty="0">
                <a:solidFill>
                  <a:srgbClr val="0000FF"/>
                </a:solidFill>
              </a:rPr>
              <a:t>multiple lines comments</a:t>
            </a:r>
          </a:p>
          <a:p>
            <a:pPr lvl="1">
              <a:lnSpc>
                <a:spcPct val="120000"/>
              </a:lnSpc>
            </a:pPr>
            <a:r>
              <a:rPr lang="en-US" altLang="zh-CN" dirty="0">
                <a:solidFill>
                  <a:srgbClr val="FF00FF"/>
                </a:solidFill>
              </a:rPr>
              <a:t>"""</a:t>
            </a:r>
          </a:p>
          <a:p>
            <a:pPr lvl="1">
              <a:lnSpc>
                <a:spcPct val="120000"/>
              </a:lnSpc>
            </a:pPr>
            <a:r>
              <a:rPr lang="en-US" altLang="zh-CN" dirty="0">
                <a:solidFill>
                  <a:srgbClr val="FF00FF"/>
                </a:solidFill>
              </a:rPr>
              <a:t>This is a comment</a:t>
            </a:r>
          </a:p>
          <a:p>
            <a:pPr lvl="1">
              <a:lnSpc>
                <a:spcPct val="120000"/>
              </a:lnSpc>
            </a:pPr>
            <a:r>
              <a:rPr lang="en-US" altLang="zh-CN" dirty="0">
                <a:solidFill>
                  <a:srgbClr val="FF00FF"/>
                </a:solidFill>
              </a:rPr>
              <a:t>written in</a:t>
            </a:r>
          </a:p>
          <a:p>
            <a:pPr lvl="1">
              <a:lnSpc>
                <a:spcPct val="120000"/>
              </a:lnSpc>
            </a:pPr>
            <a:r>
              <a:rPr lang="en-US" altLang="zh-CN" dirty="0">
                <a:solidFill>
                  <a:srgbClr val="FF00FF"/>
                </a:solidFill>
              </a:rPr>
              <a:t>more than just one line</a:t>
            </a:r>
          </a:p>
          <a:p>
            <a:pPr lvl="1">
              <a:lnSpc>
                <a:spcPct val="120000"/>
              </a:lnSpc>
            </a:pPr>
            <a:r>
              <a:rPr lang="en-US" altLang="zh-CN" dirty="0">
                <a:solidFill>
                  <a:srgbClr val="FF00FF"/>
                </a:solidFill>
              </a:rPr>
              <a:t>"""</a:t>
            </a:r>
          </a:p>
          <a:p>
            <a:pPr lvl="1">
              <a:lnSpc>
                <a:spcPct val="120000"/>
              </a:lnSpc>
            </a:pPr>
            <a:r>
              <a:rPr lang="en-US" altLang="zh-CN" dirty="0">
                <a:solidFill>
                  <a:srgbClr val="FF00FF"/>
                </a:solidFill>
              </a:rPr>
              <a:t>print("Hello, World!")</a:t>
            </a:r>
            <a:endParaRPr lang="en-US" altLang="zh-CN" dirty="0"/>
          </a:p>
        </p:txBody>
      </p:sp>
      <p:sp>
        <p:nvSpPr>
          <p:cNvPr id="3" name="灯片编号占位符 2">
            <a:extLst>
              <a:ext uri="{FF2B5EF4-FFF2-40B4-BE49-F238E27FC236}">
                <a16:creationId xmlns:a16="http://schemas.microsoft.com/office/drawing/2014/main" id="{BA367091-D21A-40E0-8D29-6A8BFC553FC1}"/>
              </a:ext>
            </a:extLst>
          </p:cNvPr>
          <p:cNvSpPr>
            <a:spLocks noGrp="1"/>
          </p:cNvSpPr>
          <p:nvPr>
            <p:ph type="sldNum" sz="quarter" idx="12"/>
          </p:nvPr>
        </p:nvSpPr>
        <p:spPr/>
        <p:txBody>
          <a:bodyPr/>
          <a:lstStyle/>
          <a:p>
            <a:fld id="{2B7B873C-A46E-4878-A014-BF36A57BE664}" type="slidenum">
              <a:rPr lang="en-US" smtClean="0"/>
              <a:pPr/>
              <a:t>17</a:t>
            </a:fld>
            <a:endParaRPr lang="en-US" dirty="0"/>
          </a:p>
        </p:txBody>
      </p:sp>
      <p:sp>
        <p:nvSpPr>
          <p:cNvPr id="4" name="标题 3">
            <a:extLst>
              <a:ext uri="{FF2B5EF4-FFF2-40B4-BE49-F238E27FC236}">
                <a16:creationId xmlns:a16="http://schemas.microsoft.com/office/drawing/2014/main" id="{2693D353-3862-4405-8715-59C513DDD3A8}"/>
              </a:ext>
            </a:extLst>
          </p:cNvPr>
          <p:cNvSpPr>
            <a:spLocks noGrp="1"/>
          </p:cNvSpPr>
          <p:nvPr>
            <p:ph type="title"/>
          </p:nvPr>
        </p:nvSpPr>
        <p:spPr/>
        <p:txBody>
          <a:bodyPr/>
          <a:lstStyle/>
          <a:p>
            <a:r>
              <a:rPr lang="en-US" altLang="zh-CN" dirty="0"/>
              <a:t>Python comments</a:t>
            </a:r>
            <a:endParaRPr lang="zh-CN" altLang="en-US" dirty="0"/>
          </a:p>
        </p:txBody>
      </p:sp>
      <p:sp>
        <p:nvSpPr>
          <p:cNvPr id="8" name="文本框 7">
            <a:extLst>
              <a:ext uri="{FF2B5EF4-FFF2-40B4-BE49-F238E27FC236}">
                <a16:creationId xmlns:a16="http://schemas.microsoft.com/office/drawing/2014/main" id="{55D8EAF3-52B9-4CC3-907F-B9BF9AC06E96}"/>
              </a:ext>
            </a:extLst>
          </p:cNvPr>
          <p:cNvSpPr txBox="1"/>
          <p:nvPr/>
        </p:nvSpPr>
        <p:spPr>
          <a:xfrm>
            <a:off x="0" y="4864410"/>
            <a:ext cx="4801297" cy="276999"/>
          </a:xfrm>
          <a:prstGeom prst="rect">
            <a:avLst/>
          </a:prstGeom>
          <a:noFill/>
        </p:spPr>
        <p:txBody>
          <a:bodyPr wrap="square">
            <a:spAutoFit/>
          </a:bodyPr>
          <a:lstStyle/>
          <a:p>
            <a:r>
              <a:rPr lang="en-US" altLang="zh-CN" sz="1200" dirty="0"/>
              <a:t>https://www.w3schools.com/python/python_getstarted.asp</a:t>
            </a:r>
            <a:endParaRPr lang="zh-CN" altLang="en-US" sz="1200" dirty="0"/>
          </a:p>
        </p:txBody>
      </p:sp>
    </p:spTree>
    <p:extLst>
      <p:ext uri="{BB962C8B-B14F-4D97-AF65-F5344CB8AC3E}">
        <p14:creationId xmlns:p14="http://schemas.microsoft.com/office/powerpoint/2010/main" val="3484758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2E7C564B-F3B1-4B8C-B6CD-B4E5EBFD4DA6}"/>
              </a:ext>
            </a:extLst>
          </p:cNvPr>
          <p:cNvSpPr>
            <a:spLocks noGrp="1"/>
          </p:cNvSpPr>
          <p:nvPr>
            <p:ph idx="1"/>
          </p:nvPr>
        </p:nvSpPr>
        <p:spPr/>
        <p:txBody>
          <a:bodyPr>
            <a:normAutofit/>
          </a:bodyPr>
          <a:lstStyle/>
          <a:p>
            <a:r>
              <a:rPr lang="en-US" altLang="zh-CN" dirty="0">
                <a:solidFill>
                  <a:srgbClr val="0000FF"/>
                </a:solidFill>
              </a:rPr>
              <a:t>Definitions of functions</a:t>
            </a:r>
          </a:p>
          <a:p>
            <a:pPr lvl="1">
              <a:lnSpc>
                <a:spcPct val="120000"/>
              </a:lnSpc>
            </a:pPr>
            <a:r>
              <a:rPr lang="en-US" altLang="zh-CN" dirty="0"/>
              <a:t>A function is a block of code which only runs when it is called. You can pass data, known as parameters, into a function. A function can return data as a result.</a:t>
            </a:r>
          </a:p>
          <a:p>
            <a:r>
              <a:rPr lang="en-US" altLang="zh-CN" dirty="0">
                <a:solidFill>
                  <a:srgbClr val="0000FF"/>
                </a:solidFill>
              </a:rPr>
              <a:t>Creating a Function</a:t>
            </a:r>
          </a:p>
          <a:p>
            <a:pPr lvl="1">
              <a:lnSpc>
                <a:spcPct val="120000"/>
              </a:lnSpc>
            </a:pPr>
            <a:r>
              <a:rPr lang="en-US" altLang="zh-CN" dirty="0"/>
              <a:t>In Python a function is defined using the def keyword:</a:t>
            </a:r>
          </a:p>
          <a:p>
            <a:pPr lvl="2">
              <a:lnSpc>
                <a:spcPct val="120000"/>
              </a:lnSpc>
            </a:pPr>
            <a:r>
              <a:rPr lang="en-US" altLang="zh-CN" dirty="0">
                <a:solidFill>
                  <a:srgbClr val="FF00FF"/>
                </a:solidFill>
              </a:rPr>
              <a:t>def </a:t>
            </a:r>
            <a:r>
              <a:rPr lang="en-US" altLang="zh-CN" dirty="0" err="1">
                <a:solidFill>
                  <a:srgbClr val="FF00FF"/>
                </a:solidFill>
              </a:rPr>
              <a:t>my_function</a:t>
            </a:r>
            <a:r>
              <a:rPr lang="en-US" altLang="zh-CN" dirty="0">
                <a:solidFill>
                  <a:srgbClr val="FF00FF"/>
                </a:solidFill>
              </a:rPr>
              <a:t>():</a:t>
            </a:r>
          </a:p>
          <a:p>
            <a:pPr lvl="2">
              <a:lnSpc>
                <a:spcPct val="120000"/>
              </a:lnSpc>
            </a:pPr>
            <a:r>
              <a:rPr lang="en-US" altLang="zh-CN" dirty="0">
                <a:solidFill>
                  <a:srgbClr val="FF00FF"/>
                </a:solidFill>
              </a:rPr>
              <a:t>  print("Hello from a function")</a:t>
            </a:r>
          </a:p>
        </p:txBody>
      </p:sp>
      <p:sp>
        <p:nvSpPr>
          <p:cNvPr id="3" name="灯片编号占位符 2">
            <a:extLst>
              <a:ext uri="{FF2B5EF4-FFF2-40B4-BE49-F238E27FC236}">
                <a16:creationId xmlns:a16="http://schemas.microsoft.com/office/drawing/2014/main" id="{BA367091-D21A-40E0-8D29-6A8BFC553FC1}"/>
              </a:ext>
            </a:extLst>
          </p:cNvPr>
          <p:cNvSpPr>
            <a:spLocks noGrp="1"/>
          </p:cNvSpPr>
          <p:nvPr>
            <p:ph type="sldNum" sz="quarter" idx="12"/>
          </p:nvPr>
        </p:nvSpPr>
        <p:spPr/>
        <p:txBody>
          <a:bodyPr/>
          <a:lstStyle/>
          <a:p>
            <a:fld id="{2B7B873C-A46E-4878-A014-BF36A57BE664}" type="slidenum">
              <a:rPr lang="en-US" smtClean="0"/>
              <a:pPr/>
              <a:t>18</a:t>
            </a:fld>
            <a:endParaRPr lang="en-US" dirty="0"/>
          </a:p>
        </p:txBody>
      </p:sp>
      <p:sp>
        <p:nvSpPr>
          <p:cNvPr id="4" name="标题 3">
            <a:extLst>
              <a:ext uri="{FF2B5EF4-FFF2-40B4-BE49-F238E27FC236}">
                <a16:creationId xmlns:a16="http://schemas.microsoft.com/office/drawing/2014/main" id="{2693D353-3862-4405-8715-59C513DDD3A8}"/>
              </a:ext>
            </a:extLst>
          </p:cNvPr>
          <p:cNvSpPr>
            <a:spLocks noGrp="1"/>
          </p:cNvSpPr>
          <p:nvPr>
            <p:ph type="title"/>
          </p:nvPr>
        </p:nvSpPr>
        <p:spPr/>
        <p:txBody>
          <a:bodyPr/>
          <a:lstStyle/>
          <a:p>
            <a:r>
              <a:rPr lang="en-US" altLang="zh-CN" dirty="0"/>
              <a:t>Python functions</a:t>
            </a:r>
            <a:endParaRPr lang="zh-CN" altLang="en-US" dirty="0"/>
          </a:p>
        </p:txBody>
      </p:sp>
      <p:sp>
        <p:nvSpPr>
          <p:cNvPr id="8" name="文本框 7">
            <a:extLst>
              <a:ext uri="{FF2B5EF4-FFF2-40B4-BE49-F238E27FC236}">
                <a16:creationId xmlns:a16="http://schemas.microsoft.com/office/drawing/2014/main" id="{55D8EAF3-52B9-4CC3-907F-B9BF9AC06E96}"/>
              </a:ext>
            </a:extLst>
          </p:cNvPr>
          <p:cNvSpPr txBox="1"/>
          <p:nvPr/>
        </p:nvSpPr>
        <p:spPr>
          <a:xfrm>
            <a:off x="0" y="4864410"/>
            <a:ext cx="4801297" cy="276999"/>
          </a:xfrm>
          <a:prstGeom prst="rect">
            <a:avLst/>
          </a:prstGeom>
          <a:noFill/>
        </p:spPr>
        <p:txBody>
          <a:bodyPr wrap="square">
            <a:spAutoFit/>
          </a:bodyPr>
          <a:lstStyle/>
          <a:p>
            <a:r>
              <a:rPr lang="en-US" altLang="zh-CN" sz="1200" dirty="0"/>
              <a:t>https://www.w3schools.com/python/python_getstarted.asp</a:t>
            </a:r>
            <a:endParaRPr lang="zh-CN" altLang="en-US" sz="1200" dirty="0"/>
          </a:p>
        </p:txBody>
      </p:sp>
    </p:spTree>
    <p:extLst>
      <p:ext uri="{BB962C8B-B14F-4D97-AF65-F5344CB8AC3E}">
        <p14:creationId xmlns:p14="http://schemas.microsoft.com/office/powerpoint/2010/main" val="35947703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2E7C564B-F3B1-4B8C-B6CD-B4E5EBFD4DA6}"/>
              </a:ext>
            </a:extLst>
          </p:cNvPr>
          <p:cNvSpPr>
            <a:spLocks noGrp="1"/>
          </p:cNvSpPr>
          <p:nvPr>
            <p:ph idx="1"/>
          </p:nvPr>
        </p:nvSpPr>
        <p:spPr/>
        <p:txBody>
          <a:bodyPr>
            <a:normAutofit/>
          </a:bodyPr>
          <a:lstStyle/>
          <a:p>
            <a:r>
              <a:rPr lang="en-US" altLang="zh-CN" dirty="0">
                <a:solidFill>
                  <a:srgbClr val="0000FF"/>
                </a:solidFill>
              </a:rPr>
              <a:t>Call functions</a:t>
            </a:r>
          </a:p>
          <a:p>
            <a:pPr lvl="1">
              <a:lnSpc>
                <a:spcPct val="120000"/>
              </a:lnSpc>
            </a:pPr>
            <a:r>
              <a:rPr lang="en-US" altLang="zh-CN" dirty="0"/>
              <a:t>To call a function, use the function name followed by parenthesis:</a:t>
            </a:r>
          </a:p>
          <a:p>
            <a:r>
              <a:rPr lang="en-US" altLang="zh-CN" dirty="0">
                <a:solidFill>
                  <a:srgbClr val="0000FF"/>
                </a:solidFill>
              </a:rPr>
              <a:t>Example</a:t>
            </a:r>
          </a:p>
          <a:p>
            <a:pPr lvl="1">
              <a:lnSpc>
                <a:spcPct val="120000"/>
              </a:lnSpc>
            </a:pPr>
            <a:r>
              <a:rPr lang="en-US" altLang="zh-CN" dirty="0"/>
              <a:t>In Python a function is defined using the def keyword:</a:t>
            </a:r>
          </a:p>
          <a:p>
            <a:pPr lvl="2">
              <a:lnSpc>
                <a:spcPct val="120000"/>
              </a:lnSpc>
            </a:pPr>
            <a:r>
              <a:rPr lang="en-US" altLang="zh-CN" dirty="0">
                <a:solidFill>
                  <a:srgbClr val="FF00FF"/>
                </a:solidFill>
              </a:rPr>
              <a:t>def </a:t>
            </a:r>
            <a:r>
              <a:rPr lang="en-US" altLang="zh-CN" dirty="0" err="1">
                <a:solidFill>
                  <a:srgbClr val="FF00FF"/>
                </a:solidFill>
              </a:rPr>
              <a:t>my_function</a:t>
            </a:r>
            <a:r>
              <a:rPr lang="en-US" altLang="zh-CN" dirty="0">
                <a:solidFill>
                  <a:srgbClr val="FF00FF"/>
                </a:solidFill>
              </a:rPr>
              <a:t>():</a:t>
            </a:r>
          </a:p>
          <a:p>
            <a:pPr lvl="2">
              <a:lnSpc>
                <a:spcPct val="120000"/>
              </a:lnSpc>
            </a:pPr>
            <a:r>
              <a:rPr lang="en-US" altLang="zh-CN" dirty="0">
                <a:solidFill>
                  <a:srgbClr val="FF00FF"/>
                </a:solidFill>
              </a:rPr>
              <a:t>  print("Hello from a function")</a:t>
            </a:r>
          </a:p>
          <a:p>
            <a:pPr lvl="2">
              <a:lnSpc>
                <a:spcPct val="120000"/>
              </a:lnSpc>
            </a:pPr>
            <a:r>
              <a:rPr lang="en-US" altLang="zh-CN" dirty="0" err="1">
                <a:solidFill>
                  <a:srgbClr val="FF00FF"/>
                </a:solidFill>
              </a:rPr>
              <a:t>my_function</a:t>
            </a:r>
            <a:r>
              <a:rPr lang="en-US" altLang="zh-CN" dirty="0">
                <a:solidFill>
                  <a:srgbClr val="FF00FF"/>
                </a:solidFill>
              </a:rPr>
              <a:t>()</a:t>
            </a:r>
          </a:p>
        </p:txBody>
      </p:sp>
      <p:sp>
        <p:nvSpPr>
          <p:cNvPr id="3" name="灯片编号占位符 2">
            <a:extLst>
              <a:ext uri="{FF2B5EF4-FFF2-40B4-BE49-F238E27FC236}">
                <a16:creationId xmlns:a16="http://schemas.microsoft.com/office/drawing/2014/main" id="{BA367091-D21A-40E0-8D29-6A8BFC553FC1}"/>
              </a:ext>
            </a:extLst>
          </p:cNvPr>
          <p:cNvSpPr>
            <a:spLocks noGrp="1"/>
          </p:cNvSpPr>
          <p:nvPr>
            <p:ph type="sldNum" sz="quarter" idx="12"/>
          </p:nvPr>
        </p:nvSpPr>
        <p:spPr/>
        <p:txBody>
          <a:bodyPr/>
          <a:lstStyle/>
          <a:p>
            <a:fld id="{2B7B873C-A46E-4878-A014-BF36A57BE664}" type="slidenum">
              <a:rPr lang="en-US" smtClean="0"/>
              <a:pPr/>
              <a:t>19</a:t>
            </a:fld>
            <a:endParaRPr lang="en-US" dirty="0"/>
          </a:p>
        </p:txBody>
      </p:sp>
      <p:sp>
        <p:nvSpPr>
          <p:cNvPr id="4" name="标题 3">
            <a:extLst>
              <a:ext uri="{FF2B5EF4-FFF2-40B4-BE49-F238E27FC236}">
                <a16:creationId xmlns:a16="http://schemas.microsoft.com/office/drawing/2014/main" id="{2693D353-3862-4405-8715-59C513DDD3A8}"/>
              </a:ext>
            </a:extLst>
          </p:cNvPr>
          <p:cNvSpPr>
            <a:spLocks noGrp="1"/>
          </p:cNvSpPr>
          <p:nvPr>
            <p:ph type="title"/>
          </p:nvPr>
        </p:nvSpPr>
        <p:spPr/>
        <p:txBody>
          <a:bodyPr/>
          <a:lstStyle/>
          <a:p>
            <a:r>
              <a:rPr lang="en-US" altLang="zh-CN" dirty="0"/>
              <a:t>Python functions</a:t>
            </a:r>
            <a:endParaRPr lang="zh-CN" altLang="en-US" dirty="0"/>
          </a:p>
        </p:txBody>
      </p:sp>
      <p:sp>
        <p:nvSpPr>
          <p:cNvPr id="8" name="文本框 7">
            <a:extLst>
              <a:ext uri="{FF2B5EF4-FFF2-40B4-BE49-F238E27FC236}">
                <a16:creationId xmlns:a16="http://schemas.microsoft.com/office/drawing/2014/main" id="{55D8EAF3-52B9-4CC3-907F-B9BF9AC06E96}"/>
              </a:ext>
            </a:extLst>
          </p:cNvPr>
          <p:cNvSpPr txBox="1"/>
          <p:nvPr/>
        </p:nvSpPr>
        <p:spPr>
          <a:xfrm>
            <a:off x="0" y="4864410"/>
            <a:ext cx="4801297" cy="276999"/>
          </a:xfrm>
          <a:prstGeom prst="rect">
            <a:avLst/>
          </a:prstGeom>
          <a:noFill/>
        </p:spPr>
        <p:txBody>
          <a:bodyPr wrap="square">
            <a:spAutoFit/>
          </a:bodyPr>
          <a:lstStyle/>
          <a:p>
            <a:r>
              <a:rPr lang="en-US" altLang="zh-CN" sz="1200" dirty="0"/>
              <a:t>https://www.w3schools.com/python/python_getstarted.asp</a:t>
            </a:r>
            <a:endParaRPr lang="zh-CN" altLang="en-US" sz="1200" dirty="0"/>
          </a:p>
        </p:txBody>
      </p:sp>
      <p:sp>
        <p:nvSpPr>
          <p:cNvPr id="5" name="文本框 4">
            <a:extLst>
              <a:ext uri="{FF2B5EF4-FFF2-40B4-BE49-F238E27FC236}">
                <a16:creationId xmlns:a16="http://schemas.microsoft.com/office/drawing/2014/main" id="{572BA46D-9286-4D77-93C5-A45E5D068ED6}"/>
              </a:ext>
            </a:extLst>
          </p:cNvPr>
          <p:cNvSpPr txBox="1"/>
          <p:nvPr/>
        </p:nvSpPr>
        <p:spPr>
          <a:xfrm>
            <a:off x="5163618" y="3429359"/>
            <a:ext cx="3909046" cy="1477328"/>
          </a:xfrm>
          <a:prstGeom prst="rect">
            <a:avLst/>
          </a:prstGeom>
          <a:noFill/>
        </p:spPr>
        <p:txBody>
          <a:bodyPr wrap="square">
            <a:spAutoFit/>
          </a:bodyPr>
          <a:lstStyle/>
          <a:p>
            <a:r>
              <a:rPr lang="en-US" altLang="zh-CN" dirty="0">
                <a:solidFill>
                  <a:srgbClr val="FF0000"/>
                </a:solidFill>
              </a:rPr>
              <a:t>To learn more interesting usage of python, we suggest to refer to the following link:</a:t>
            </a:r>
            <a:endParaRPr lang="en-US" altLang="zh-CN" dirty="0">
              <a:solidFill>
                <a:srgbClr val="FF0000"/>
              </a:solidFill>
              <a:hlinkClick r:id="rId2">
                <a:extLst>
                  <a:ext uri="{A12FA001-AC4F-418D-AE19-62706E023703}">
                    <ahyp:hlinkClr xmlns:ahyp="http://schemas.microsoft.com/office/drawing/2018/hyperlinkcolor" xmlns="" val="tx"/>
                  </a:ext>
                </a:extLst>
              </a:hlinkClick>
            </a:endParaRPr>
          </a:p>
          <a:p>
            <a:r>
              <a:rPr lang="en-US" altLang="zh-CN" dirty="0">
                <a:solidFill>
                  <a:srgbClr val="0563C1"/>
                </a:solidFill>
                <a:hlinkClick r:id="rId2">
                  <a:extLst>
                    <a:ext uri="{A12FA001-AC4F-418D-AE19-62706E023703}">
                      <ahyp:hlinkClr xmlns:ahyp="http://schemas.microsoft.com/office/drawing/2018/hyperlinkcolor" xmlns="" val="tx"/>
                    </a:ext>
                  </a:extLst>
                </a:hlinkClick>
              </a:rPr>
              <a:t>https://www.w3schools.com/python/python_variables.asp</a:t>
            </a:r>
            <a:endParaRPr lang="zh-CN" altLang="en-US" dirty="0"/>
          </a:p>
        </p:txBody>
      </p:sp>
    </p:spTree>
    <p:extLst>
      <p:ext uri="{BB962C8B-B14F-4D97-AF65-F5344CB8AC3E}">
        <p14:creationId xmlns:p14="http://schemas.microsoft.com/office/powerpoint/2010/main" val="6798427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TW" dirty="0" smtClean="0"/>
              <a:t>Teaching Assistant	</a:t>
            </a:r>
            <a:r>
              <a:rPr lang="en-US" dirty="0" smtClean="0"/>
              <a:t> </a:t>
            </a:r>
            <a:r>
              <a:rPr lang="en-US" dirty="0"/>
              <a:t>Information</a:t>
            </a:r>
          </a:p>
        </p:txBody>
      </p:sp>
      <p:sp>
        <p:nvSpPr>
          <p:cNvPr id="3" name="Content Placeholder 2"/>
          <p:cNvSpPr>
            <a:spLocks noGrp="1"/>
          </p:cNvSpPr>
          <p:nvPr>
            <p:ph idx="1"/>
          </p:nvPr>
        </p:nvSpPr>
        <p:spPr>
          <a:xfrm>
            <a:off x="419936" y="1142815"/>
            <a:ext cx="7913426" cy="3875484"/>
          </a:xfrm>
        </p:spPr>
        <p:txBody>
          <a:bodyPr>
            <a:normAutofit fontScale="70000" lnSpcReduction="20000"/>
          </a:bodyPr>
          <a:lstStyle/>
          <a:p>
            <a:pPr marL="257175" indent="-257175" eaLnBrk="0" hangingPunct="0">
              <a:lnSpc>
                <a:spcPct val="150000"/>
              </a:lnSpc>
              <a:spcBef>
                <a:spcPct val="20000"/>
              </a:spcBef>
              <a:buClr>
                <a:srgbClr val="7E0000"/>
              </a:buClr>
              <a:buSzPct val="70000"/>
              <a:defRPr/>
            </a:pPr>
            <a:r>
              <a:rPr lang="en-US" altLang="zh-TW" b="1" u="sng" kern="0" dirty="0">
                <a:solidFill>
                  <a:srgbClr val="0070C0"/>
                </a:solidFill>
                <a:latin typeface="Book Antiqua" pitchFamily="18" charset="0"/>
                <a:ea typeface="PMingLiU" pitchFamily="18" charset="-120"/>
              </a:rPr>
              <a:t>Instructor</a:t>
            </a:r>
            <a:r>
              <a:rPr lang="en-US" altLang="zh-TW" kern="0" dirty="0">
                <a:solidFill>
                  <a:srgbClr val="0070C0"/>
                </a:solidFill>
                <a:latin typeface="Book Antiqua" pitchFamily="18" charset="0"/>
                <a:ea typeface="PMingLiU" pitchFamily="18" charset="-120"/>
              </a:rPr>
              <a:t>:  </a:t>
            </a:r>
            <a:r>
              <a:rPr lang="en-US" altLang="zh-TW" kern="0" dirty="0" err="1">
                <a:solidFill>
                  <a:srgbClr val="0070C0"/>
                </a:solidFill>
                <a:latin typeface="Book Antiqua" pitchFamily="18" charset="0"/>
                <a:ea typeface="PMingLiU" pitchFamily="18" charset="-120"/>
              </a:rPr>
              <a:t>Dr</a:t>
            </a:r>
            <a:r>
              <a:rPr lang="zh-TW" altLang="en-US" kern="0" dirty="0">
                <a:solidFill>
                  <a:srgbClr val="0070C0"/>
                </a:solidFill>
                <a:latin typeface="Book Antiqua" pitchFamily="18" charset="0"/>
                <a:ea typeface="PMingLiU" pitchFamily="18" charset="-120"/>
              </a:rPr>
              <a:t> </a:t>
            </a:r>
            <a:r>
              <a:rPr lang="en-US" altLang="zh-TW" kern="0" dirty="0" smtClean="0">
                <a:solidFill>
                  <a:srgbClr val="0070C0"/>
                </a:solidFill>
                <a:latin typeface="Book Antiqua" pitchFamily="18" charset="0"/>
                <a:ea typeface="PMingLiU" pitchFamily="18" charset="-120"/>
              </a:rPr>
              <a:t>Weisong WEN</a:t>
            </a:r>
            <a:endParaRPr lang="en-US" altLang="zh-TW" kern="0" dirty="0">
              <a:solidFill>
                <a:srgbClr val="0070C0"/>
              </a:solidFill>
              <a:latin typeface="Book Antiqua" pitchFamily="18" charset="0"/>
              <a:ea typeface="PMingLiU" pitchFamily="18" charset="-120"/>
            </a:endParaRPr>
          </a:p>
          <a:p>
            <a:pPr marL="257175" indent="-257175" eaLnBrk="0" hangingPunct="0">
              <a:lnSpc>
                <a:spcPct val="150000"/>
              </a:lnSpc>
              <a:spcBef>
                <a:spcPct val="20000"/>
              </a:spcBef>
              <a:buClr>
                <a:srgbClr val="7E0000"/>
              </a:buClr>
              <a:buSzPct val="70000"/>
              <a:defRPr/>
            </a:pPr>
            <a:r>
              <a:rPr lang="en-US" altLang="zh-TW" b="1" u="sng" kern="0" dirty="0">
                <a:solidFill>
                  <a:srgbClr val="0070C0"/>
                </a:solidFill>
                <a:latin typeface="Book Antiqua" pitchFamily="18" charset="0"/>
                <a:ea typeface="PMingLiU" pitchFamily="18" charset="-120"/>
              </a:rPr>
              <a:t>Office</a:t>
            </a:r>
            <a:r>
              <a:rPr lang="en-US" altLang="zh-TW" kern="0" dirty="0">
                <a:solidFill>
                  <a:srgbClr val="0070C0"/>
                </a:solidFill>
                <a:latin typeface="Book Antiqua" pitchFamily="18" charset="0"/>
                <a:ea typeface="PMingLiU" pitchFamily="18" charset="-120"/>
              </a:rPr>
              <a:t>: </a:t>
            </a:r>
            <a:r>
              <a:rPr lang="en-US" altLang="zh-TW" kern="0" dirty="0" smtClean="0">
                <a:solidFill>
                  <a:srgbClr val="0070C0"/>
                </a:solidFill>
                <a:latin typeface="Book Antiqua" pitchFamily="18" charset="0"/>
                <a:ea typeface="PMingLiU" pitchFamily="18" charset="-120"/>
              </a:rPr>
              <a:t>PQ408</a:t>
            </a:r>
            <a:endParaRPr lang="en-US" altLang="zh-TW" kern="0" dirty="0">
              <a:solidFill>
                <a:srgbClr val="0070C0"/>
              </a:solidFill>
              <a:latin typeface="Book Antiqua" pitchFamily="18" charset="0"/>
              <a:ea typeface="PMingLiU" pitchFamily="18" charset="-120"/>
            </a:endParaRPr>
          </a:p>
          <a:p>
            <a:pPr marL="257175" indent="-257175" eaLnBrk="0" hangingPunct="0">
              <a:lnSpc>
                <a:spcPct val="150000"/>
              </a:lnSpc>
              <a:spcBef>
                <a:spcPct val="20000"/>
              </a:spcBef>
              <a:buClr>
                <a:srgbClr val="7E0000"/>
              </a:buClr>
              <a:buSzPct val="70000"/>
              <a:defRPr/>
            </a:pPr>
            <a:r>
              <a:rPr lang="en-US" altLang="zh-TW" b="1" u="sng" kern="0" dirty="0" smtClean="0">
                <a:solidFill>
                  <a:srgbClr val="0070C0"/>
                </a:solidFill>
                <a:latin typeface="Book Antiqua" pitchFamily="18" charset="0"/>
                <a:ea typeface="PMingLiU" pitchFamily="18" charset="-120"/>
              </a:rPr>
              <a:t>Phone</a:t>
            </a:r>
            <a:r>
              <a:rPr lang="en-US" altLang="zh-TW" kern="0" dirty="0" smtClean="0">
                <a:solidFill>
                  <a:srgbClr val="0070C0"/>
                </a:solidFill>
                <a:latin typeface="Book Antiqua" pitchFamily="18" charset="0"/>
                <a:ea typeface="PMingLiU" pitchFamily="18" charset="-120"/>
              </a:rPr>
              <a:t>:  3400-8234</a:t>
            </a:r>
          </a:p>
          <a:p>
            <a:pPr marL="257175" indent="-257175" eaLnBrk="0" hangingPunct="0">
              <a:lnSpc>
                <a:spcPct val="150000"/>
              </a:lnSpc>
              <a:spcBef>
                <a:spcPct val="20000"/>
              </a:spcBef>
              <a:buClr>
                <a:srgbClr val="7E0000"/>
              </a:buClr>
              <a:buSzPct val="70000"/>
              <a:defRPr/>
            </a:pPr>
            <a:r>
              <a:rPr lang="en-US" altLang="zh-TW" b="1" u="sng" kern="0" dirty="0" smtClean="0">
                <a:solidFill>
                  <a:srgbClr val="0070C0"/>
                </a:solidFill>
                <a:latin typeface="Book Antiqua" pitchFamily="18" charset="0"/>
                <a:ea typeface="PMingLiU" pitchFamily="18" charset="-120"/>
              </a:rPr>
              <a:t>Email</a:t>
            </a:r>
            <a:r>
              <a:rPr lang="en-US" altLang="zh-TW" kern="0">
                <a:solidFill>
                  <a:srgbClr val="0070C0"/>
                </a:solidFill>
                <a:latin typeface="Book Antiqua" pitchFamily="18" charset="0"/>
                <a:ea typeface="PMingLiU" pitchFamily="18" charset="-120"/>
              </a:rPr>
              <a:t>: </a:t>
            </a:r>
            <a:r>
              <a:rPr lang="en-US" altLang="zh-TW" kern="0" smtClean="0">
                <a:solidFill>
                  <a:srgbClr val="0070C0"/>
                </a:solidFill>
                <a:latin typeface="Book Antiqua" pitchFamily="18" charset="0"/>
                <a:ea typeface="PMingLiU" pitchFamily="18" charset="-120"/>
                <a:hlinkClick r:id="rId2"/>
              </a:rPr>
              <a:t>welson.wen@polyu.edu.hk</a:t>
            </a:r>
            <a:endParaRPr lang="en-US" altLang="zh-TW" kern="0" smtClean="0">
              <a:solidFill>
                <a:srgbClr val="0070C0"/>
              </a:solidFill>
              <a:latin typeface="Book Antiqua" pitchFamily="18" charset="0"/>
              <a:ea typeface="PMingLiU" pitchFamily="18" charset="-120"/>
            </a:endParaRPr>
          </a:p>
          <a:p>
            <a:pPr marL="257175" indent="-257175" eaLnBrk="0" hangingPunct="0">
              <a:lnSpc>
                <a:spcPct val="150000"/>
              </a:lnSpc>
              <a:spcBef>
                <a:spcPct val="20000"/>
              </a:spcBef>
              <a:buClr>
                <a:srgbClr val="7E0000"/>
              </a:buClr>
              <a:buSzPct val="70000"/>
              <a:defRPr/>
            </a:pPr>
            <a:r>
              <a:rPr lang="en-US" altLang="zh-TW" kern="0" dirty="0" smtClean="0">
                <a:solidFill>
                  <a:srgbClr val="0070C0"/>
                </a:solidFill>
                <a:latin typeface="Book Antiqua" pitchFamily="18" charset="0"/>
                <a:ea typeface="PMingLiU" pitchFamily="18" charset="-120"/>
              </a:rPr>
              <a:t>Office </a:t>
            </a:r>
            <a:r>
              <a:rPr lang="en-US" altLang="zh-TW" kern="0" dirty="0">
                <a:solidFill>
                  <a:srgbClr val="0070C0"/>
                </a:solidFill>
                <a:latin typeface="Book Antiqua" pitchFamily="18" charset="0"/>
                <a:ea typeface="PMingLiU" pitchFamily="18" charset="-120"/>
              </a:rPr>
              <a:t>Hour: by appointment</a:t>
            </a:r>
          </a:p>
          <a:p>
            <a:pPr marL="257175" indent="-257175" eaLnBrk="0" hangingPunct="0">
              <a:lnSpc>
                <a:spcPct val="150000"/>
              </a:lnSpc>
              <a:spcBef>
                <a:spcPct val="20000"/>
              </a:spcBef>
              <a:buClr>
                <a:srgbClr val="7E0000"/>
              </a:buClr>
              <a:buSzPct val="70000"/>
              <a:defRPr/>
            </a:pPr>
            <a:endParaRPr lang="en-US" altLang="zh-TW" kern="0" dirty="0">
              <a:solidFill>
                <a:srgbClr val="0070C0"/>
              </a:solidFill>
              <a:latin typeface="Book Antiqua" pitchFamily="18" charset="0"/>
              <a:ea typeface="PMingLiU" pitchFamily="18" charset="-120"/>
            </a:endParaRPr>
          </a:p>
          <a:p>
            <a:pPr marL="257175" indent="-257175" eaLnBrk="0" hangingPunct="0">
              <a:lnSpc>
                <a:spcPct val="150000"/>
              </a:lnSpc>
              <a:spcBef>
                <a:spcPct val="20000"/>
              </a:spcBef>
              <a:buClr>
                <a:srgbClr val="7E0000"/>
              </a:buClr>
              <a:buSzPct val="70000"/>
              <a:defRPr/>
            </a:pPr>
            <a:r>
              <a:rPr lang="en-US" altLang="zh-TW" b="1" u="sng" kern="0" dirty="0">
                <a:solidFill>
                  <a:srgbClr val="0070C0"/>
                </a:solidFill>
                <a:latin typeface="Book Antiqua" pitchFamily="18" charset="0"/>
                <a:ea typeface="PMingLiU" pitchFamily="18" charset="-120"/>
              </a:rPr>
              <a:t>Expertise:</a:t>
            </a:r>
            <a:r>
              <a:rPr lang="en-US" altLang="zh-TW" b="1" kern="0" dirty="0">
                <a:solidFill>
                  <a:srgbClr val="0070C0"/>
                </a:solidFill>
                <a:latin typeface="Book Antiqua" pitchFamily="18" charset="0"/>
                <a:ea typeface="PMingLiU" pitchFamily="18" charset="-120"/>
              </a:rPr>
              <a:t> </a:t>
            </a:r>
            <a:r>
              <a:rPr lang="en-US" altLang="zh-TW" kern="0" dirty="0" smtClean="0">
                <a:solidFill>
                  <a:srgbClr val="0070C0"/>
                </a:solidFill>
                <a:latin typeface="Book Antiqua" pitchFamily="18" charset="0"/>
                <a:ea typeface="PMingLiU" pitchFamily="18" charset="-120"/>
              </a:rPr>
              <a:t>Autonomous </a:t>
            </a:r>
            <a:r>
              <a:rPr lang="en-US" altLang="zh-TW" kern="0" dirty="0">
                <a:solidFill>
                  <a:srgbClr val="0070C0"/>
                </a:solidFill>
                <a:latin typeface="Book Antiqua" pitchFamily="18" charset="0"/>
                <a:ea typeface="PMingLiU" pitchFamily="18" charset="-120"/>
              </a:rPr>
              <a:t>driving, </a:t>
            </a:r>
            <a:r>
              <a:rPr lang="en-US" altLang="zh-TW" kern="0" dirty="0" smtClean="0">
                <a:solidFill>
                  <a:srgbClr val="0070C0"/>
                </a:solidFill>
                <a:latin typeface="Book Antiqua" pitchFamily="18" charset="0"/>
                <a:ea typeface="PMingLiU" pitchFamily="18" charset="-120"/>
              </a:rPr>
              <a:t>Navigation, </a:t>
            </a:r>
            <a:r>
              <a:rPr lang="en-US" altLang="zh-TW" kern="0" dirty="0">
                <a:solidFill>
                  <a:srgbClr val="0070C0"/>
                </a:solidFill>
                <a:latin typeface="Book Antiqua" pitchFamily="18" charset="0"/>
                <a:ea typeface="PMingLiU" pitchFamily="18" charset="-120"/>
              </a:rPr>
              <a:t>Sensor Integration</a:t>
            </a:r>
            <a:endParaRPr lang="en-US" altLang="zh-TW" u="sng" kern="0" dirty="0">
              <a:solidFill>
                <a:srgbClr val="0070C0"/>
              </a:solidFill>
              <a:latin typeface="Book Antiqua" pitchFamily="18" charset="0"/>
              <a:ea typeface="PMingLiU" pitchFamily="18" charset="-120"/>
            </a:endParaRPr>
          </a:p>
        </p:txBody>
      </p:sp>
      <p:sp>
        <p:nvSpPr>
          <p:cNvPr id="5" name="Slide Number Placeholder 4"/>
          <p:cNvSpPr>
            <a:spLocks noGrp="1"/>
          </p:cNvSpPr>
          <p:nvPr>
            <p:ph type="sldNum" sz="quarter" idx="12"/>
          </p:nvPr>
        </p:nvSpPr>
        <p:spPr/>
        <p:txBody>
          <a:bodyPr/>
          <a:lstStyle/>
          <a:p>
            <a:fld id="{F9916023-AF62-48DC-8EF9-EEE6B7AA0744}" type="slidenum">
              <a:rPr lang="en-US" smtClean="0"/>
              <a:pPr/>
              <a:t>2</a:t>
            </a:fld>
            <a:endParaRPr lang="en-US" dirty="0"/>
          </a:p>
        </p:txBody>
      </p:sp>
    </p:spTree>
    <p:extLst>
      <p:ext uri="{BB962C8B-B14F-4D97-AF65-F5344CB8AC3E}">
        <p14:creationId xmlns:p14="http://schemas.microsoft.com/office/powerpoint/2010/main" val="24636040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D37508B5-9835-4858-9639-80691292B170}"/>
              </a:ext>
            </a:extLst>
          </p:cNvPr>
          <p:cNvSpPr>
            <a:spLocks noGrp="1"/>
          </p:cNvSpPr>
          <p:nvPr>
            <p:ph idx="1"/>
          </p:nvPr>
        </p:nvSpPr>
        <p:spPr>
          <a:xfrm>
            <a:off x="266700" y="1062507"/>
            <a:ext cx="6250209" cy="3747752"/>
          </a:xfrm>
        </p:spPr>
        <p:txBody>
          <a:bodyPr>
            <a:normAutofit/>
          </a:bodyPr>
          <a:lstStyle/>
          <a:p>
            <a:pPr marL="0" indent="0">
              <a:buNone/>
            </a:pPr>
            <a:r>
              <a:rPr lang="en-US" altLang="zh-HK" sz="2400" dirty="0"/>
              <a:t>Academic level of algorithm designs </a:t>
            </a:r>
          </a:p>
          <a:p>
            <a:r>
              <a:rPr lang="en-US" altLang="zh-HK" sz="2400" dirty="0"/>
              <a:t>Design of a path planning algorithm </a:t>
            </a:r>
          </a:p>
          <a:p>
            <a:pPr lvl="1"/>
            <a:r>
              <a:rPr lang="en-US" altLang="zh-HK" sz="2000" dirty="0"/>
              <a:t>2D path planning for simplicity </a:t>
            </a:r>
          </a:p>
          <a:p>
            <a:pPr marL="0" indent="0">
              <a:spcBef>
                <a:spcPts val="1800"/>
              </a:spcBef>
              <a:buNone/>
            </a:pPr>
            <a:r>
              <a:rPr lang="en-US" altLang="zh-HK" sz="2400" dirty="0"/>
              <a:t>Make use of the</a:t>
            </a:r>
            <a:r>
              <a:rPr lang="en-US" altLang="zh-HK" sz="2400" b="1" dirty="0"/>
              <a:t> open-resource </a:t>
            </a:r>
            <a:r>
              <a:rPr lang="en-US" altLang="zh-HK" sz="2400" dirty="0"/>
              <a:t>to work on coding-project </a:t>
            </a:r>
            <a:r>
              <a:rPr lang="en-US" altLang="zh-HK" sz="2400" b="1" dirty="0"/>
              <a:t>remotely</a:t>
            </a:r>
            <a:r>
              <a:rPr lang="en-US" altLang="zh-HK" sz="2400" dirty="0"/>
              <a:t>.</a:t>
            </a:r>
          </a:p>
          <a:p>
            <a:r>
              <a:rPr lang="en-US" altLang="zh-HK" sz="2400" dirty="0"/>
              <a:t>Programming and coding </a:t>
            </a:r>
          </a:p>
          <a:p>
            <a:pPr lvl="1"/>
            <a:r>
              <a:rPr lang="en-US" altLang="zh-HK" sz="2000" dirty="0"/>
              <a:t>Python </a:t>
            </a:r>
          </a:p>
          <a:p>
            <a:r>
              <a:rPr lang="en-US" altLang="zh-HK" sz="2400" dirty="0"/>
              <a:t>Online coding collaboration</a:t>
            </a:r>
          </a:p>
          <a:p>
            <a:pPr lvl="1"/>
            <a:r>
              <a:rPr lang="en-US" altLang="zh-HK" sz="2000" dirty="0"/>
              <a:t>GitHub</a:t>
            </a:r>
          </a:p>
          <a:p>
            <a:endParaRPr lang="zh-HK" altLang="en-US" sz="2400" dirty="0"/>
          </a:p>
        </p:txBody>
      </p:sp>
      <p:sp>
        <p:nvSpPr>
          <p:cNvPr id="3" name="投影片編號版面配置區 2">
            <a:extLst>
              <a:ext uri="{FF2B5EF4-FFF2-40B4-BE49-F238E27FC236}">
                <a16:creationId xmlns:a16="http://schemas.microsoft.com/office/drawing/2014/main" id="{473686F2-6E63-4891-8580-522B1D4B90F1}"/>
              </a:ext>
            </a:extLst>
          </p:cNvPr>
          <p:cNvSpPr>
            <a:spLocks noGrp="1"/>
          </p:cNvSpPr>
          <p:nvPr>
            <p:ph type="sldNum" sz="quarter" idx="12"/>
          </p:nvPr>
        </p:nvSpPr>
        <p:spPr/>
        <p:txBody>
          <a:bodyPr/>
          <a:lstStyle/>
          <a:p>
            <a:fld id="{2B7B873C-A46E-4878-A014-BF36A57BE664}" type="slidenum">
              <a:rPr lang="en-US" smtClean="0"/>
              <a:pPr/>
              <a:t>3</a:t>
            </a:fld>
            <a:endParaRPr lang="en-US" dirty="0"/>
          </a:p>
        </p:txBody>
      </p:sp>
      <p:sp>
        <p:nvSpPr>
          <p:cNvPr id="4" name="標題 3">
            <a:extLst>
              <a:ext uri="{FF2B5EF4-FFF2-40B4-BE49-F238E27FC236}">
                <a16:creationId xmlns:a16="http://schemas.microsoft.com/office/drawing/2014/main" id="{F140E4C0-61FB-429A-AE27-CCBDD9BC1713}"/>
              </a:ext>
            </a:extLst>
          </p:cNvPr>
          <p:cNvSpPr>
            <a:spLocks noGrp="1"/>
          </p:cNvSpPr>
          <p:nvPr>
            <p:ph type="title"/>
          </p:nvPr>
        </p:nvSpPr>
        <p:spPr/>
        <p:txBody>
          <a:bodyPr/>
          <a:lstStyle/>
          <a:p>
            <a:r>
              <a:rPr lang="en-US" altLang="zh-HK" dirty="0"/>
              <a:t>What you are expected to learn?</a:t>
            </a:r>
            <a:endParaRPr lang="zh-HK" altLang="en-US" dirty="0"/>
          </a:p>
        </p:txBody>
      </p:sp>
      <p:pic>
        <p:nvPicPr>
          <p:cNvPr id="6" name="Picture 4" descr="The Python Logo | Python Software Foundation">
            <a:extLst>
              <a:ext uri="{FF2B5EF4-FFF2-40B4-BE49-F238E27FC236}">
                <a16:creationId xmlns:a16="http://schemas.microsoft.com/office/drawing/2014/main" id="{58CB9ACC-EF43-4B94-A22C-A168681D0D00}"/>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342140" y="2815458"/>
            <a:ext cx="2464729" cy="832513"/>
          </a:xfrm>
          <a:prstGeom prst="rect">
            <a:avLst/>
          </a:prstGeom>
          <a:noFill/>
          <a:extLst>
            <a:ext uri="{909E8E84-426E-40DD-AFC4-6F175D3DCCD1}">
              <a14:hiddenFill xmlns:a14="http://schemas.microsoft.com/office/drawing/2010/main">
                <a:solidFill>
                  <a:srgbClr val="FFFFFF"/>
                </a:solidFill>
              </a14:hiddenFill>
            </a:ext>
          </a:extLst>
        </p:spPr>
      </p:pic>
      <p:pic>
        <p:nvPicPr>
          <p:cNvPr id="7" name="內容版面配置區 4">
            <a:extLst>
              <a:ext uri="{FF2B5EF4-FFF2-40B4-BE49-F238E27FC236}">
                <a16:creationId xmlns:a16="http://schemas.microsoft.com/office/drawing/2014/main" id="{A6026A39-B226-4933-A7E2-D3C2C319D7EB}"/>
              </a:ext>
            </a:extLst>
          </p:cNvPr>
          <p:cNvPicPr>
            <a:picLocks/>
          </p:cNvPicPr>
          <p:nvPr/>
        </p:nvPicPr>
        <p:blipFill rotWithShape="1">
          <a:blip r:embed="rId3" cstate="print">
            <a:extLst>
              <a:ext uri="{28A0092B-C50C-407E-A947-70E740481C1C}">
                <a14:useLocalDpi xmlns:a14="http://schemas.microsoft.com/office/drawing/2010/main" val="0"/>
              </a:ext>
            </a:extLst>
          </a:blip>
          <a:srcRect t="7907" r="62338"/>
          <a:stretch/>
        </p:blipFill>
        <p:spPr bwMode="auto">
          <a:xfrm>
            <a:off x="6342140" y="719172"/>
            <a:ext cx="2603499" cy="1886700"/>
          </a:xfrm>
          <a:prstGeom prst="rect">
            <a:avLst/>
          </a:prstGeom>
          <a:noFill/>
          <a:ln>
            <a:noFill/>
          </a:ln>
          <a:extLst>
            <a:ext uri="{53640926-AAD7-44D8-BBD7-CCE9431645EC}">
              <a14:shadowObscured xmlns:a14="http://schemas.microsoft.com/office/drawing/2010/main"/>
            </a:ext>
          </a:extLst>
        </p:spPr>
      </p:pic>
      <p:pic>
        <p:nvPicPr>
          <p:cNvPr id="2050" name="Picture 2" descr="What is Git and GitHub? And how to use GitHub? - DEV">
            <a:extLst>
              <a:ext uri="{FF2B5EF4-FFF2-40B4-BE49-F238E27FC236}">
                <a16:creationId xmlns:a16="http://schemas.microsoft.com/office/drawing/2014/main" id="{0789FCCE-8A18-4DDD-B067-E1DFA5FD8B1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7126" y="3452493"/>
            <a:ext cx="2033525" cy="1138774"/>
          </a:xfrm>
          <a:prstGeom prst="rect">
            <a:avLst/>
          </a:prstGeom>
          <a:noFill/>
          <a:extLst>
            <a:ext uri="{909E8E84-426E-40DD-AFC4-6F175D3DCCD1}">
              <a14:hiddenFill xmlns:a14="http://schemas.microsoft.com/office/drawing/2010/main">
                <a:solidFill>
                  <a:srgbClr val="FFFFFF"/>
                </a:solidFill>
              </a14:hiddenFill>
            </a:ext>
          </a:extLst>
        </p:spPr>
      </p:pic>
      <p:pic>
        <p:nvPicPr>
          <p:cNvPr id="10" name="圖片 9">
            <a:extLst>
              <a:ext uri="{FF2B5EF4-FFF2-40B4-BE49-F238E27FC236}">
                <a16:creationId xmlns:a16="http://schemas.microsoft.com/office/drawing/2014/main" id="{56C39749-2567-4667-BF86-9DF6BAC3530D}"/>
              </a:ext>
            </a:extLst>
          </p:cNvPr>
          <p:cNvPicPr>
            <a:picLocks noChangeAspect="1"/>
          </p:cNvPicPr>
          <p:nvPr/>
        </p:nvPicPr>
        <p:blipFill rotWithShape="1">
          <a:blip r:embed="rId5"/>
          <a:srcRect l="1146" t="15294" r="71900" b="71765"/>
          <a:stretch/>
        </p:blipFill>
        <p:spPr>
          <a:xfrm>
            <a:off x="6516910" y="4380130"/>
            <a:ext cx="2526122" cy="644309"/>
          </a:xfrm>
          <a:prstGeom prst="rect">
            <a:avLst/>
          </a:prstGeom>
        </p:spPr>
      </p:pic>
    </p:spTree>
    <p:extLst>
      <p:ext uri="{BB962C8B-B14F-4D97-AF65-F5344CB8AC3E}">
        <p14:creationId xmlns:p14="http://schemas.microsoft.com/office/powerpoint/2010/main" val="33458254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8C14CCA-E8F5-44EF-9FF6-E4D73C4539AF}"/>
              </a:ext>
            </a:extLst>
          </p:cNvPr>
          <p:cNvSpPr>
            <a:spLocks noGrp="1"/>
          </p:cNvSpPr>
          <p:nvPr>
            <p:ph type="title"/>
          </p:nvPr>
        </p:nvSpPr>
        <p:spPr>
          <a:xfrm>
            <a:off x="447675" y="1093935"/>
            <a:ext cx="8248650" cy="2248731"/>
          </a:xfrm>
        </p:spPr>
        <p:txBody>
          <a:bodyPr/>
          <a:lstStyle/>
          <a:p>
            <a:r>
              <a:rPr lang="en-US" altLang="zh-HK" dirty="0"/>
              <a:t>Install Python and </a:t>
            </a:r>
            <a:br>
              <a:rPr lang="en-US" altLang="zh-HK" dirty="0"/>
            </a:br>
            <a:r>
              <a:rPr lang="en-US" altLang="zh-HK" dirty="0"/>
              <a:t>Debugger Visual Studio Code in Win10</a:t>
            </a:r>
            <a:endParaRPr lang="zh-HK" altLang="en-US" dirty="0"/>
          </a:p>
        </p:txBody>
      </p:sp>
      <p:sp>
        <p:nvSpPr>
          <p:cNvPr id="3" name="文字版面配置區 2">
            <a:extLst>
              <a:ext uri="{FF2B5EF4-FFF2-40B4-BE49-F238E27FC236}">
                <a16:creationId xmlns:a16="http://schemas.microsoft.com/office/drawing/2014/main" id="{C7AD2B59-EC9A-41D7-AC12-DB5956A558DA}"/>
              </a:ext>
            </a:extLst>
          </p:cNvPr>
          <p:cNvSpPr>
            <a:spLocks noGrp="1"/>
          </p:cNvSpPr>
          <p:nvPr>
            <p:ph type="body" sz="quarter" idx="10"/>
          </p:nvPr>
        </p:nvSpPr>
        <p:spPr/>
        <p:txBody>
          <a:bodyPr/>
          <a:lstStyle/>
          <a:p>
            <a:endParaRPr lang="zh-HK" altLang="en-US"/>
          </a:p>
        </p:txBody>
      </p:sp>
    </p:spTree>
    <p:extLst>
      <p:ext uri="{BB962C8B-B14F-4D97-AF65-F5344CB8AC3E}">
        <p14:creationId xmlns:p14="http://schemas.microsoft.com/office/powerpoint/2010/main" val="31725976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A08378F1-D73A-4EA9-A874-BED89401F0B1}"/>
              </a:ext>
            </a:extLst>
          </p:cNvPr>
          <p:cNvSpPr>
            <a:spLocks noGrp="1"/>
          </p:cNvSpPr>
          <p:nvPr>
            <p:ph type="sldNum" sz="quarter" idx="12"/>
          </p:nvPr>
        </p:nvSpPr>
        <p:spPr/>
        <p:txBody>
          <a:bodyPr/>
          <a:lstStyle/>
          <a:p>
            <a:fld id="{2B7B873C-A46E-4878-A014-BF36A57BE664}" type="slidenum">
              <a:rPr lang="en-US" smtClean="0"/>
              <a:pPr/>
              <a:t>5</a:t>
            </a:fld>
            <a:endParaRPr lang="en-US" dirty="0"/>
          </a:p>
        </p:txBody>
      </p:sp>
      <p:sp>
        <p:nvSpPr>
          <p:cNvPr id="4" name="标题 3">
            <a:extLst>
              <a:ext uri="{FF2B5EF4-FFF2-40B4-BE49-F238E27FC236}">
                <a16:creationId xmlns:a16="http://schemas.microsoft.com/office/drawing/2014/main" id="{AF7062F8-60DF-45F5-BDB1-C21E184F2ABD}"/>
              </a:ext>
            </a:extLst>
          </p:cNvPr>
          <p:cNvSpPr>
            <a:spLocks noGrp="1"/>
          </p:cNvSpPr>
          <p:nvPr>
            <p:ph type="title"/>
          </p:nvPr>
        </p:nvSpPr>
        <p:spPr/>
        <p:txBody>
          <a:bodyPr/>
          <a:lstStyle/>
          <a:p>
            <a:r>
              <a:rPr lang="en-US" altLang="zh-CN" dirty="0"/>
              <a:t>Install Python in Windows 10</a:t>
            </a:r>
            <a:endParaRPr lang="zh-CN" altLang="en-US" dirty="0"/>
          </a:p>
        </p:txBody>
      </p:sp>
      <p:sp>
        <p:nvSpPr>
          <p:cNvPr id="5" name="文本框 4">
            <a:extLst>
              <a:ext uri="{FF2B5EF4-FFF2-40B4-BE49-F238E27FC236}">
                <a16:creationId xmlns:a16="http://schemas.microsoft.com/office/drawing/2014/main" id="{B63E54A4-3842-400D-B588-F39E4CCC8A69}"/>
              </a:ext>
            </a:extLst>
          </p:cNvPr>
          <p:cNvSpPr txBox="1"/>
          <p:nvPr/>
        </p:nvSpPr>
        <p:spPr>
          <a:xfrm>
            <a:off x="438150" y="1174750"/>
            <a:ext cx="5930900" cy="923330"/>
          </a:xfrm>
          <a:prstGeom prst="rect">
            <a:avLst/>
          </a:prstGeom>
          <a:noFill/>
        </p:spPr>
        <p:txBody>
          <a:bodyPr wrap="square" rtlCol="0">
            <a:spAutoFit/>
          </a:bodyPr>
          <a:lstStyle/>
          <a:p>
            <a:r>
              <a:rPr lang="en-US" altLang="zh-CN" dirty="0"/>
              <a:t>Step 1: Download Python 3.6.4 </a:t>
            </a:r>
            <a:r>
              <a:rPr lang="en-US" altLang="zh-CN" b="0" i="0" u="sng" dirty="0">
                <a:solidFill>
                  <a:srgbClr val="000000"/>
                </a:solidFill>
                <a:effectLst/>
                <a:latin typeface="verdana" panose="020B0604030504040204" pitchFamily="34" charset="0"/>
                <a:hlinkClick r:id="rId2"/>
              </a:rPr>
              <a:t>https://www.python.org/ftp/python/3.6.4/python-3.6.4-amd64.exe</a:t>
            </a:r>
            <a:endParaRPr lang="zh-CN" altLang="en-US" dirty="0"/>
          </a:p>
        </p:txBody>
      </p:sp>
      <p:pic>
        <p:nvPicPr>
          <p:cNvPr id="6" name="图片 5">
            <a:extLst>
              <a:ext uri="{FF2B5EF4-FFF2-40B4-BE49-F238E27FC236}">
                <a16:creationId xmlns:a16="http://schemas.microsoft.com/office/drawing/2014/main" id="{82AC01A8-26DF-4A9D-BB97-CD6CDF38F54F}"/>
              </a:ext>
            </a:extLst>
          </p:cNvPr>
          <p:cNvPicPr>
            <a:picLocks noChangeAspect="1"/>
          </p:cNvPicPr>
          <p:nvPr/>
        </p:nvPicPr>
        <p:blipFill>
          <a:blip r:embed="rId3"/>
          <a:stretch>
            <a:fillRect/>
          </a:stretch>
        </p:blipFill>
        <p:spPr>
          <a:xfrm>
            <a:off x="438150" y="2653033"/>
            <a:ext cx="3643312" cy="2295525"/>
          </a:xfrm>
          <a:prstGeom prst="rect">
            <a:avLst/>
          </a:prstGeom>
        </p:spPr>
      </p:pic>
      <p:sp>
        <p:nvSpPr>
          <p:cNvPr id="8" name="文本框 7">
            <a:extLst>
              <a:ext uri="{FF2B5EF4-FFF2-40B4-BE49-F238E27FC236}">
                <a16:creationId xmlns:a16="http://schemas.microsoft.com/office/drawing/2014/main" id="{66D2181F-D93E-4CAA-8775-92BFA91401D1}"/>
              </a:ext>
            </a:extLst>
          </p:cNvPr>
          <p:cNvSpPr txBox="1"/>
          <p:nvPr/>
        </p:nvSpPr>
        <p:spPr>
          <a:xfrm>
            <a:off x="438150" y="2121135"/>
            <a:ext cx="4606924" cy="369332"/>
          </a:xfrm>
          <a:prstGeom prst="rect">
            <a:avLst/>
          </a:prstGeom>
          <a:noFill/>
        </p:spPr>
        <p:txBody>
          <a:bodyPr wrap="square">
            <a:spAutoFit/>
          </a:bodyPr>
          <a:lstStyle/>
          <a:p>
            <a:r>
              <a:rPr lang="en-US" altLang="zh-CN" dirty="0"/>
              <a:t>Step 2: Install Python 3.6.4 in Windows 10 </a:t>
            </a:r>
            <a:endParaRPr lang="zh-CN" altLang="en-US" dirty="0"/>
          </a:p>
        </p:txBody>
      </p:sp>
      <p:sp>
        <p:nvSpPr>
          <p:cNvPr id="10" name="文本框 9">
            <a:extLst>
              <a:ext uri="{FF2B5EF4-FFF2-40B4-BE49-F238E27FC236}">
                <a16:creationId xmlns:a16="http://schemas.microsoft.com/office/drawing/2014/main" id="{C0B20A0E-0398-44F7-B211-9DAEFECCF6A9}"/>
              </a:ext>
            </a:extLst>
          </p:cNvPr>
          <p:cNvSpPr txBox="1"/>
          <p:nvPr/>
        </p:nvSpPr>
        <p:spPr>
          <a:xfrm>
            <a:off x="4449066" y="2729233"/>
            <a:ext cx="4606924" cy="2031325"/>
          </a:xfrm>
          <a:prstGeom prst="rect">
            <a:avLst/>
          </a:prstGeom>
          <a:noFill/>
        </p:spPr>
        <p:txBody>
          <a:bodyPr wrap="square">
            <a:spAutoFit/>
          </a:bodyPr>
          <a:lstStyle/>
          <a:p>
            <a:pPr algn="just"/>
            <a:r>
              <a:rPr lang="en-US" altLang="zh-CN" b="0" i="0" dirty="0">
                <a:solidFill>
                  <a:srgbClr val="0000FF"/>
                </a:solidFill>
                <a:effectLst/>
                <a:latin typeface="Roboto"/>
              </a:rPr>
              <a:t>Python is an interpreted, high-level, general-purpose programming language. Created by Guido van Rossum and first released in 1991, Python's design philosophy emphasizes code readability with its notable use of significant whitespace.</a:t>
            </a:r>
            <a:endParaRPr lang="zh-CN" altLang="en-US" dirty="0">
              <a:solidFill>
                <a:srgbClr val="0000FF"/>
              </a:solidFill>
            </a:endParaRPr>
          </a:p>
        </p:txBody>
      </p:sp>
    </p:spTree>
    <p:extLst>
      <p:ext uri="{BB962C8B-B14F-4D97-AF65-F5344CB8AC3E}">
        <p14:creationId xmlns:p14="http://schemas.microsoft.com/office/powerpoint/2010/main" val="8538834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A08378F1-D73A-4EA9-A874-BED89401F0B1}"/>
              </a:ext>
            </a:extLst>
          </p:cNvPr>
          <p:cNvSpPr>
            <a:spLocks noGrp="1"/>
          </p:cNvSpPr>
          <p:nvPr>
            <p:ph type="sldNum" sz="quarter" idx="12"/>
          </p:nvPr>
        </p:nvSpPr>
        <p:spPr/>
        <p:txBody>
          <a:bodyPr/>
          <a:lstStyle/>
          <a:p>
            <a:fld id="{2B7B873C-A46E-4878-A014-BF36A57BE664}" type="slidenum">
              <a:rPr lang="en-US" smtClean="0"/>
              <a:pPr/>
              <a:t>6</a:t>
            </a:fld>
            <a:endParaRPr lang="en-US" dirty="0"/>
          </a:p>
        </p:txBody>
      </p:sp>
      <p:sp>
        <p:nvSpPr>
          <p:cNvPr id="4" name="标题 3">
            <a:extLst>
              <a:ext uri="{FF2B5EF4-FFF2-40B4-BE49-F238E27FC236}">
                <a16:creationId xmlns:a16="http://schemas.microsoft.com/office/drawing/2014/main" id="{AF7062F8-60DF-45F5-BDB1-C21E184F2ABD}"/>
              </a:ext>
            </a:extLst>
          </p:cNvPr>
          <p:cNvSpPr>
            <a:spLocks noGrp="1"/>
          </p:cNvSpPr>
          <p:nvPr>
            <p:ph type="title"/>
          </p:nvPr>
        </p:nvSpPr>
        <p:spPr/>
        <p:txBody>
          <a:bodyPr/>
          <a:lstStyle/>
          <a:p>
            <a:r>
              <a:rPr lang="en-US" altLang="zh-CN" dirty="0"/>
              <a:t>Install Python in Windows 10</a:t>
            </a:r>
            <a:endParaRPr lang="zh-CN" altLang="en-US" dirty="0"/>
          </a:p>
        </p:txBody>
      </p:sp>
      <p:pic>
        <p:nvPicPr>
          <p:cNvPr id="2" name="图片 1">
            <a:extLst>
              <a:ext uri="{FF2B5EF4-FFF2-40B4-BE49-F238E27FC236}">
                <a16:creationId xmlns:a16="http://schemas.microsoft.com/office/drawing/2014/main" id="{8BB9B311-CA08-408E-AAE7-174C06D076AD}"/>
              </a:ext>
            </a:extLst>
          </p:cNvPr>
          <p:cNvPicPr>
            <a:picLocks noChangeAspect="1"/>
          </p:cNvPicPr>
          <p:nvPr/>
        </p:nvPicPr>
        <p:blipFill>
          <a:blip r:embed="rId2"/>
          <a:stretch>
            <a:fillRect/>
          </a:stretch>
        </p:blipFill>
        <p:spPr>
          <a:xfrm>
            <a:off x="1009650" y="1368606"/>
            <a:ext cx="5164524" cy="3184344"/>
          </a:xfrm>
          <a:prstGeom prst="rect">
            <a:avLst/>
          </a:prstGeom>
        </p:spPr>
      </p:pic>
    </p:spTree>
    <p:extLst>
      <p:ext uri="{BB962C8B-B14F-4D97-AF65-F5344CB8AC3E}">
        <p14:creationId xmlns:p14="http://schemas.microsoft.com/office/powerpoint/2010/main" val="14063727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47BEBCD-485C-4EA9-AAC9-865364376A01}"/>
              </a:ext>
            </a:extLst>
          </p:cNvPr>
          <p:cNvSpPr>
            <a:spLocks noGrp="1"/>
          </p:cNvSpPr>
          <p:nvPr>
            <p:ph type="sldNum" sz="quarter" idx="12"/>
          </p:nvPr>
        </p:nvSpPr>
        <p:spPr/>
        <p:txBody>
          <a:bodyPr/>
          <a:lstStyle/>
          <a:p>
            <a:fld id="{2B7B873C-A46E-4878-A014-BF36A57BE664}" type="slidenum">
              <a:rPr lang="en-US" smtClean="0"/>
              <a:pPr/>
              <a:t>7</a:t>
            </a:fld>
            <a:endParaRPr lang="en-US" dirty="0"/>
          </a:p>
        </p:txBody>
      </p:sp>
      <p:sp>
        <p:nvSpPr>
          <p:cNvPr id="4" name="标题 3">
            <a:extLst>
              <a:ext uri="{FF2B5EF4-FFF2-40B4-BE49-F238E27FC236}">
                <a16:creationId xmlns:a16="http://schemas.microsoft.com/office/drawing/2014/main" id="{7238B2E0-8F4A-478C-9CE4-BF0DEF54A337}"/>
              </a:ext>
            </a:extLst>
          </p:cNvPr>
          <p:cNvSpPr>
            <a:spLocks noGrp="1"/>
          </p:cNvSpPr>
          <p:nvPr>
            <p:ph type="title"/>
          </p:nvPr>
        </p:nvSpPr>
        <p:spPr/>
        <p:txBody>
          <a:bodyPr/>
          <a:lstStyle/>
          <a:p>
            <a:r>
              <a:rPr lang="en-US" altLang="zh-CN" dirty="0"/>
              <a:t>Install Python in Windows 10</a:t>
            </a:r>
            <a:endParaRPr lang="zh-CN" altLang="en-US" dirty="0"/>
          </a:p>
        </p:txBody>
      </p:sp>
      <p:pic>
        <p:nvPicPr>
          <p:cNvPr id="7" name="图片 6">
            <a:extLst>
              <a:ext uri="{FF2B5EF4-FFF2-40B4-BE49-F238E27FC236}">
                <a16:creationId xmlns:a16="http://schemas.microsoft.com/office/drawing/2014/main" id="{0DA68865-ECDB-4708-BC8F-A7F3B86F35D5}"/>
              </a:ext>
            </a:extLst>
          </p:cNvPr>
          <p:cNvPicPr>
            <a:picLocks noChangeAspect="1"/>
          </p:cNvPicPr>
          <p:nvPr/>
        </p:nvPicPr>
        <p:blipFill>
          <a:blip r:embed="rId2"/>
          <a:stretch>
            <a:fillRect/>
          </a:stretch>
        </p:blipFill>
        <p:spPr>
          <a:xfrm>
            <a:off x="1161774" y="1436858"/>
            <a:ext cx="4991376" cy="3109912"/>
          </a:xfrm>
          <a:prstGeom prst="rect">
            <a:avLst/>
          </a:prstGeom>
        </p:spPr>
      </p:pic>
    </p:spTree>
    <p:extLst>
      <p:ext uri="{BB962C8B-B14F-4D97-AF65-F5344CB8AC3E}">
        <p14:creationId xmlns:p14="http://schemas.microsoft.com/office/powerpoint/2010/main" val="6298819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47BEBCD-485C-4EA9-AAC9-865364376A01}"/>
              </a:ext>
            </a:extLst>
          </p:cNvPr>
          <p:cNvSpPr>
            <a:spLocks noGrp="1"/>
          </p:cNvSpPr>
          <p:nvPr>
            <p:ph type="sldNum" sz="quarter" idx="12"/>
          </p:nvPr>
        </p:nvSpPr>
        <p:spPr/>
        <p:txBody>
          <a:bodyPr/>
          <a:lstStyle/>
          <a:p>
            <a:fld id="{2B7B873C-A46E-4878-A014-BF36A57BE664}" type="slidenum">
              <a:rPr lang="en-US" smtClean="0"/>
              <a:pPr/>
              <a:t>8</a:t>
            </a:fld>
            <a:endParaRPr lang="en-US" dirty="0"/>
          </a:p>
        </p:txBody>
      </p:sp>
      <p:sp>
        <p:nvSpPr>
          <p:cNvPr id="4" name="标题 3">
            <a:extLst>
              <a:ext uri="{FF2B5EF4-FFF2-40B4-BE49-F238E27FC236}">
                <a16:creationId xmlns:a16="http://schemas.microsoft.com/office/drawing/2014/main" id="{7238B2E0-8F4A-478C-9CE4-BF0DEF54A337}"/>
              </a:ext>
            </a:extLst>
          </p:cNvPr>
          <p:cNvSpPr>
            <a:spLocks noGrp="1"/>
          </p:cNvSpPr>
          <p:nvPr>
            <p:ph type="title"/>
          </p:nvPr>
        </p:nvSpPr>
        <p:spPr/>
        <p:txBody>
          <a:bodyPr/>
          <a:lstStyle/>
          <a:p>
            <a:r>
              <a:rPr lang="en-US" altLang="zh-CN" dirty="0"/>
              <a:t>Install Python in Windows 10</a:t>
            </a:r>
            <a:endParaRPr lang="zh-CN" altLang="en-US" dirty="0"/>
          </a:p>
        </p:txBody>
      </p:sp>
      <p:pic>
        <p:nvPicPr>
          <p:cNvPr id="2" name="图片 1">
            <a:extLst>
              <a:ext uri="{FF2B5EF4-FFF2-40B4-BE49-F238E27FC236}">
                <a16:creationId xmlns:a16="http://schemas.microsoft.com/office/drawing/2014/main" id="{079814E0-31DC-4A8E-A48D-25288D768066}"/>
              </a:ext>
            </a:extLst>
          </p:cNvPr>
          <p:cNvPicPr>
            <a:picLocks noChangeAspect="1"/>
          </p:cNvPicPr>
          <p:nvPr/>
        </p:nvPicPr>
        <p:blipFill>
          <a:blip r:embed="rId2"/>
          <a:stretch>
            <a:fillRect/>
          </a:stretch>
        </p:blipFill>
        <p:spPr>
          <a:xfrm>
            <a:off x="1320800" y="1284902"/>
            <a:ext cx="5524500" cy="3434735"/>
          </a:xfrm>
          <a:prstGeom prst="rect">
            <a:avLst/>
          </a:prstGeom>
        </p:spPr>
      </p:pic>
    </p:spTree>
    <p:extLst>
      <p:ext uri="{BB962C8B-B14F-4D97-AF65-F5344CB8AC3E}">
        <p14:creationId xmlns:p14="http://schemas.microsoft.com/office/powerpoint/2010/main" val="29335956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C47BEBCD-485C-4EA9-AAC9-865364376A01}"/>
              </a:ext>
            </a:extLst>
          </p:cNvPr>
          <p:cNvSpPr>
            <a:spLocks noGrp="1"/>
          </p:cNvSpPr>
          <p:nvPr>
            <p:ph type="sldNum" sz="quarter" idx="12"/>
          </p:nvPr>
        </p:nvSpPr>
        <p:spPr/>
        <p:txBody>
          <a:bodyPr/>
          <a:lstStyle/>
          <a:p>
            <a:fld id="{2B7B873C-A46E-4878-A014-BF36A57BE664}" type="slidenum">
              <a:rPr lang="en-US" smtClean="0"/>
              <a:pPr/>
              <a:t>9</a:t>
            </a:fld>
            <a:endParaRPr lang="en-US" dirty="0"/>
          </a:p>
        </p:txBody>
      </p:sp>
      <p:sp>
        <p:nvSpPr>
          <p:cNvPr id="4" name="标题 3">
            <a:extLst>
              <a:ext uri="{FF2B5EF4-FFF2-40B4-BE49-F238E27FC236}">
                <a16:creationId xmlns:a16="http://schemas.microsoft.com/office/drawing/2014/main" id="{7238B2E0-8F4A-478C-9CE4-BF0DEF54A337}"/>
              </a:ext>
            </a:extLst>
          </p:cNvPr>
          <p:cNvSpPr>
            <a:spLocks noGrp="1"/>
          </p:cNvSpPr>
          <p:nvPr>
            <p:ph type="title"/>
          </p:nvPr>
        </p:nvSpPr>
        <p:spPr/>
        <p:txBody>
          <a:bodyPr/>
          <a:lstStyle/>
          <a:p>
            <a:r>
              <a:rPr lang="en-US" altLang="zh-CN" dirty="0"/>
              <a:t>Install Python in Windows 10</a:t>
            </a:r>
            <a:endParaRPr lang="zh-CN" altLang="en-US" dirty="0"/>
          </a:p>
        </p:txBody>
      </p:sp>
      <p:pic>
        <p:nvPicPr>
          <p:cNvPr id="5" name="图片 4">
            <a:extLst>
              <a:ext uri="{FF2B5EF4-FFF2-40B4-BE49-F238E27FC236}">
                <a16:creationId xmlns:a16="http://schemas.microsoft.com/office/drawing/2014/main" id="{8314D393-1499-4D04-BE93-29618FB069F4}"/>
              </a:ext>
            </a:extLst>
          </p:cNvPr>
          <p:cNvPicPr>
            <a:picLocks noChangeAspect="1"/>
          </p:cNvPicPr>
          <p:nvPr/>
        </p:nvPicPr>
        <p:blipFill>
          <a:blip r:embed="rId2"/>
          <a:stretch>
            <a:fillRect/>
          </a:stretch>
        </p:blipFill>
        <p:spPr>
          <a:xfrm>
            <a:off x="1711198" y="1189346"/>
            <a:ext cx="5717848" cy="3554137"/>
          </a:xfrm>
          <a:prstGeom prst="rect">
            <a:avLst/>
          </a:prstGeom>
        </p:spPr>
      </p:pic>
    </p:spTree>
    <p:extLst>
      <p:ext uri="{BB962C8B-B14F-4D97-AF65-F5344CB8AC3E}">
        <p14:creationId xmlns:p14="http://schemas.microsoft.com/office/powerpoint/2010/main" val="17513024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theme/theme1.xml><?xml version="1.0" encoding="utf-8"?>
<a:theme xmlns:a="http://schemas.openxmlformats.org/drawingml/2006/main" name="PolyU PowerPoint Template">
  <a:themeElements>
    <a:clrScheme name="自訂 1">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0563C1"/>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lyU PowerPoint Template.potx" id="{E764C88A-3F4D-4507-BBB9-91228AAE1803}" vid="{F59133E1-B675-43DD-959C-EDA83C074C2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訂 1">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0563C1"/>
    </a:folHlink>
  </a:clrScheme>
</a:themeOverride>
</file>

<file path=docProps/app.xml><?xml version="1.0" encoding="utf-8"?>
<Properties xmlns="http://schemas.openxmlformats.org/officeDocument/2006/extended-properties" xmlns:vt="http://schemas.openxmlformats.org/officeDocument/2006/docPropsVTypes">
  <Template/>
  <TotalTime>15823</TotalTime>
  <Words>846</Words>
  <Application>Microsoft Office PowerPoint</Application>
  <PresentationFormat>On-screen Show (16:9)</PresentationFormat>
  <Paragraphs>143</Paragraphs>
  <Slides>19</Slides>
  <Notes>1</Notes>
  <HiddenSlides>1</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PMingLiU</vt:lpstr>
      <vt:lpstr>PMingLiU</vt:lpstr>
      <vt:lpstr>Roboto</vt:lpstr>
      <vt:lpstr>宋体</vt:lpstr>
      <vt:lpstr>Arial</vt:lpstr>
      <vt:lpstr>Book Antiqua</vt:lpstr>
      <vt:lpstr>Calibri</vt:lpstr>
      <vt:lpstr>Consolas</vt:lpstr>
      <vt:lpstr>verdana</vt:lpstr>
      <vt:lpstr>PolyU PowerPoint Template</vt:lpstr>
      <vt:lpstr>ENG1003 Freshman Seminar for Engineering AAE Design of Path Planning Algorithm for Aircraft Operation  Week 3: Introduction to Path Planning, Python and GitHub</vt:lpstr>
      <vt:lpstr>Teaching Assistant  Information</vt:lpstr>
      <vt:lpstr>What you are expected to learn?</vt:lpstr>
      <vt:lpstr>Install Python and  Debugger Visual Studio Code in Win10</vt:lpstr>
      <vt:lpstr>Install Python in Windows 10</vt:lpstr>
      <vt:lpstr>Install Python in Windows 10</vt:lpstr>
      <vt:lpstr>Install Python in Windows 10</vt:lpstr>
      <vt:lpstr>Install Python in Windows 10</vt:lpstr>
      <vt:lpstr>Install Python in Windows 10</vt:lpstr>
      <vt:lpstr>Install VS code in Windows 10</vt:lpstr>
      <vt:lpstr>Install matplotlib</vt:lpstr>
      <vt:lpstr>Run A Star in VS code</vt:lpstr>
      <vt:lpstr>Python</vt:lpstr>
      <vt:lpstr>Usages of Python</vt:lpstr>
      <vt:lpstr>Usages of Python</vt:lpstr>
      <vt:lpstr>Python comments</vt:lpstr>
      <vt:lpstr>Python comments</vt:lpstr>
      <vt:lpstr>Python functions</vt:lpstr>
      <vt:lpstr>Python functions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HSU, LT [AAE]</cp:lastModifiedBy>
  <cp:revision>1883</cp:revision>
  <cp:lastPrinted>2015-04-08T03:06:59Z</cp:lastPrinted>
  <dcterms:created xsi:type="dcterms:W3CDTF">2015-04-02T03:17:25Z</dcterms:created>
  <dcterms:modified xsi:type="dcterms:W3CDTF">2021-09-13T09:31:47Z</dcterms:modified>
</cp:coreProperties>
</file>